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52"/>
  </p:notesMasterIdLst>
  <p:handoutMasterIdLst>
    <p:handoutMasterId r:id="rId53"/>
  </p:handoutMasterIdLst>
  <p:sldIdLst>
    <p:sldId id="256" r:id="rId2"/>
    <p:sldId id="286" r:id="rId3"/>
    <p:sldId id="287" r:id="rId4"/>
    <p:sldId id="289" r:id="rId5"/>
    <p:sldId id="301" r:id="rId6"/>
    <p:sldId id="320" r:id="rId7"/>
    <p:sldId id="321" r:id="rId8"/>
    <p:sldId id="267" r:id="rId9"/>
    <p:sldId id="290" r:id="rId10"/>
    <p:sldId id="273" r:id="rId11"/>
    <p:sldId id="285" r:id="rId12"/>
    <p:sldId id="281" r:id="rId13"/>
    <p:sldId id="274" r:id="rId14"/>
    <p:sldId id="275" r:id="rId15"/>
    <p:sldId id="284" r:id="rId16"/>
    <p:sldId id="283" r:id="rId17"/>
    <p:sldId id="279" r:id="rId18"/>
    <p:sldId id="277" r:id="rId19"/>
    <p:sldId id="278" r:id="rId20"/>
    <p:sldId id="323" r:id="rId21"/>
    <p:sldId id="259" r:id="rId22"/>
    <p:sldId id="266" r:id="rId23"/>
    <p:sldId id="302" r:id="rId24"/>
    <p:sldId id="292" r:id="rId25"/>
    <p:sldId id="291" r:id="rId26"/>
    <p:sldId id="304" r:id="rId27"/>
    <p:sldId id="303" r:id="rId28"/>
    <p:sldId id="309" r:id="rId29"/>
    <p:sldId id="306" r:id="rId30"/>
    <p:sldId id="308" r:id="rId31"/>
    <p:sldId id="324" r:id="rId32"/>
    <p:sldId id="295" r:id="rId33"/>
    <p:sldId id="318" r:id="rId34"/>
    <p:sldId id="317" r:id="rId35"/>
    <p:sldId id="307" r:id="rId36"/>
    <p:sldId id="325" r:id="rId37"/>
    <p:sldId id="299" r:id="rId38"/>
    <p:sldId id="311" r:id="rId39"/>
    <p:sldId id="312" r:id="rId40"/>
    <p:sldId id="316" r:id="rId41"/>
    <p:sldId id="313" r:id="rId42"/>
    <p:sldId id="314" r:id="rId43"/>
    <p:sldId id="315" r:id="rId44"/>
    <p:sldId id="293" r:id="rId45"/>
    <p:sldId id="296" r:id="rId46"/>
    <p:sldId id="297" r:id="rId47"/>
    <p:sldId id="298" r:id="rId48"/>
    <p:sldId id="319" r:id="rId49"/>
    <p:sldId id="270" r:id="rId50"/>
    <p:sldId id="300" r:id="rId51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CC00"/>
    <a:srgbClr val="BC8B00"/>
    <a:srgbClr val="E7A219"/>
    <a:srgbClr val="A40000"/>
    <a:srgbClr val="CC3300"/>
    <a:srgbClr val="CC0000"/>
    <a:srgbClr val="A50021"/>
    <a:srgbClr val="9900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06" autoAdjust="0"/>
    <p:restoredTop sz="94695" autoAdjust="0"/>
  </p:normalViewPr>
  <p:slideViewPr>
    <p:cSldViewPr>
      <p:cViewPr varScale="1">
        <p:scale>
          <a:sx n="69" d="100"/>
          <a:sy n="69" d="100"/>
        </p:scale>
        <p:origin x="66" y="12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79BD0-4CA5-4910-A2A1-229068F4EC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9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 contrast="25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48" y="98322"/>
            <a:ext cx="10363200" cy="457200"/>
          </a:xfrm>
        </p:spPr>
        <p:txBody>
          <a:bodyPr/>
          <a:lstStyle>
            <a:lvl1pPr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sz="2200" b="1">
                <a:solidFill>
                  <a:srgbClr val="FFCC00"/>
                </a:solidFill>
                <a:effectLst/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20000"/>
                    </a14:imgEffect>
                  </a14:imgLayer>
                </a14:imgProps>
              </a:ext>
            </a:extLst>
          </a:blip>
          <a:srcRect/>
          <a:stretch>
            <a:fillRect t="-8000" r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25088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500"/>
              </a:spcBef>
              <a:defRPr b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0857723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 contrast="12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92376"/>
            <a:ext cx="9652000" cy="147002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0" y="40386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310212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 contrast="18000"/>
                    </a14:imgEffect>
                  </a14:imgLayer>
                </a14:imgProps>
              </a:ext>
            </a:extLst>
          </a:blip>
          <a:srcRect/>
          <a:stretch>
            <a:fillRect t="-19000" r="-1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469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90948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990600"/>
            <a:ext cx="11480800" cy="536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894E6-F467-4307-8CD7-E4B2398368B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566400" y="6358556"/>
            <a:ext cx="1320800" cy="35800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3" r:id="rId1"/>
    <p:sldLayoutId id="2147483674" r:id="rId2"/>
    <p:sldLayoutId id="214748367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61" r:id="rId9"/>
    <p:sldLayoutId id="2147483658" r:id="rId10"/>
    <p:sldLayoutId id="2147483659" r:id="rId11"/>
    <p:sldLayoutId id="2147483660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400" b="1" baseline="0">
          <a:solidFill>
            <a:srgbClr val="FFCC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west-wind.com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ickStrahl/DI2017-AspNet-Core-Angular" TargetMode="External"/><Relationship Id="rId5" Type="http://schemas.openxmlformats.org/officeDocument/2006/relationships/hyperlink" Target="https://twitter.com/RickStrahl" TargetMode="External"/><Relationship Id="rId4" Type="http://schemas.openxmlformats.org/officeDocument/2006/relationships/hyperlink" Target="http://weblog.west-wind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weblog.west-wind.com/" TargetMode="External"/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12" Type="http://schemas.openxmlformats.org/officeDocument/2006/relationships/hyperlink" Target="mailto:rstrahl@west-wind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jpe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techempower.com/benchmarks/#section=data-r13&amp;hw=ph&amp;test=plaintext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8.jpe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github.com/RickStrahl/AlbumViewerVNext" TargetMode="External"/><Relationship Id="rId7" Type="http://schemas.openxmlformats.org/officeDocument/2006/relationships/hyperlink" Target="http://www.twitter.com/RickStrahl" TargetMode="External"/><Relationship Id="rId2" Type="http://schemas.openxmlformats.org/officeDocument/2006/relationships/hyperlink" Target="https://github.com/RickStrahl/DI2017-AspNet-Core-Angular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est-wind.com/contact" TargetMode="External"/><Relationship Id="rId5" Type="http://schemas.openxmlformats.org/officeDocument/2006/relationships/hyperlink" Target="mailto:rstrahl@west-wind.com" TargetMode="External"/><Relationship Id="rId4" Type="http://schemas.openxmlformats.org/officeDocument/2006/relationships/hyperlink" Target="https://weblog.west-wind.com/" TargetMode="Externa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02710" y="1485995"/>
            <a:ext cx="6393490" cy="1828800"/>
          </a:xfrm>
        </p:spPr>
        <p:txBody>
          <a:bodyPr/>
          <a:lstStyle/>
          <a:p>
            <a:pPr eaLnBrk="1" hangingPunct="1"/>
            <a:r>
              <a:rPr lang="en-US">
                <a:effectLst/>
              </a:rPr>
              <a:t>Angular Applications with ASP.NET Core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152400" y="2400395"/>
            <a:ext cx="75438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en-US" b="0">
                <a:latin typeface="Verdana" pitchFamily="34" charset="0"/>
                <a:hlinkClick r:id="rId3"/>
              </a:rPr>
              <a:t>west-wind.com</a:t>
            </a:r>
            <a:endParaRPr lang="en-US" b="0" dirty="0">
              <a:latin typeface="Verdana" pitchFamily="34" charset="0"/>
              <a:hlinkClick r:id="rId4"/>
            </a:endParaRP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pl-PL" b="0">
                <a:latin typeface="Verdana" pitchFamily="34" charset="0"/>
                <a:hlinkClick r:id="rId4"/>
              </a:rPr>
              <a:t>w</a:t>
            </a:r>
            <a:r>
              <a:rPr lang="en-US" b="0">
                <a:latin typeface="Verdana" pitchFamily="34" charset="0"/>
                <a:hlinkClick r:id="rId4"/>
              </a:rPr>
              <a:t>eblog.west-wind.com</a:t>
            </a:r>
            <a:endParaRPr lang="pl-PL" b="0">
              <a:latin typeface="Verdana" pitchFamily="34" charset="0"/>
            </a:endParaRPr>
          </a:p>
          <a:p>
            <a:pPr algn="r" eaLnBrk="1" hangingPunct="1">
              <a:spcBef>
                <a:spcPct val="20000"/>
              </a:spcBef>
              <a:spcAft>
                <a:spcPts val="500"/>
              </a:spcAft>
            </a:pPr>
            <a:r>
              <a:rPr lang="pl-PL" b="0">
                <a:latin typeface="Verdana" pitchFamily="34" charset="0"/>
                <a:hlinkClick r:id="rId5"/>
              </a:rPr>
              <a:t>@RickStrahl</a:t>
            </a:r>
            <a:endParaRPr lang="en-US" b="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Verdana" pitchFamily="34" charset="0"/>
              </a:rPr>
              <a:t>Session Materials</a:t>
            </a:r>
            <a:r>
              <a:rPr lang="en-US">
                <a:latin typeface="Verdana" pitchFamily="34" charset="0"/>
              </a:rPr>
              <a:t>: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>
                <a:latin typeface="Verdana" pitchFamily="34" charset="0"/>
                <a:hlinkClick r:id="rId6"/>
              </a:rPr>
              <a:t>https://github.com/RickStrahl/DI2017-AspNet-Core-Angular</a:t>
            </a:r>
            <a:r>
              <a:rPr lang="en-US" sz="1600" b="0">
                <a:latin typeface="Verdana" pitchFamily="34" charset="0"/>
              </a:rPr>
              <a:t>  </a:t>
            </a:r>
            <a:endParaRPr lang="en-US" sz="1600" b="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endParaRPr lang="en-US" sz="2400" dirty="0">
              <a:latin typeface="Verdana" pitchFamily="34" charset="0"/>
            </a:endParaRP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-1171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spnet core imag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2400"/>
            <a:ext cx="2971800" cy="10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Build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48" y="973884"/>
            <a:ext cx="8610600" cy="5334000"/>
          </a:xfrm>
        </p:spPr>
        <p:txBody>
          <a:bodyPr/>
          <a:lstStyle/>
          <a:p>
            <a:pPr>
              <a:spcAft>
                <a:spcPts val="100"/>
              </a:spcAft>
            </a:pPr>
            <a:r>
              <a:rPr lang="en-US" sz="2200"/>
              <a:t>Requires Build Pipeline</a:t>
            </a:r>
          </a:p>
          <a:p>
            <a:pPr lvl="1">
              <a:spcAft>
                <a:spcPts val="100"/>
              </a:spcAft>
            </a:pPr>
            <a:r>
              <a:rPr lang="en-US" sz="1600" b="1"/>
              <a:t>Requires JS build system and transpilation</a:t>
            </a:r>
            <a:br>
              <a:rPr lang="en-US" sz="1600" b="1"/>
            </a:br>
            <a:r>
              <a:rPr lang="en-US" sz="1400" i="1"/>
              <a:t>(Typescript-&gt;ES5 or  ES6-&gt;ES5)</a:t>
            </a:r>
            <a:endParaRPr lang="en-US" sz="1600" b="1" i="1"/>
          </a:p>
          <a:p>
            <a:pPr lvl="1">
              <a:spcAft>
                <a:spcPts val="100"/>
              </a:spcAft>
            </a:pPr>
            <a:r>
              <a:rPr lang="en-US" sz="1600"/>
              <a:t>Angular CLI makes getting started much easier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Overwhelming amount of dependencies and tech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Just get started – don't get caught up in the details</a:t>
            </a:r>
          </a:p>
          <a:p>
            <a:pPr>
              <a:spcAft>
                <a:spcPts val="100"/>
              </a:spcAft>
            </a:pPr>
            <a:r>
              <a:rPr lang="en-US" sz="2000"/>
              <a:t>Typescript or ES6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Not just a script file to add to a page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Very complex internal architecture, but easy to use</a:t>
            </a:r>
          </a:p>
          <a:p>
            <a:pPr>
              <a:spcAft>
                <a:spcPts val="100"/>
              </a:spcAft>
            </a:pPr>
            <a:r>
              <a:rPr lang="en-US" sz="2200"/>
              <a:t>Angular CLI Simplifies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Wraps WebPack Build Processing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Provides 90% Scenario out of the box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Compresses and bundles scripts</a:t>
            </a:r>
          </a:p>
          <a:p>
            <a:pPr lvl="1">
              <a:spcAft>
                <a:spcPts val="100"/>
              </a:spcAft>
            </a:pPr>
            <a:r>
              <a:rPr lang="en-US" sz="1600"/>
              <a:t>Compresess and bundles CSS, LESS, SASS</a:t>
            </a:r>
          </a:p>
          <a:p>
            <a:pPr marL="457200" lvl="1" indent="0">
              <a:spcAft>
                <a:spcPts val="100"/>
              </a:spcAft>
              <a:buNone/>
            </a:pPr>
            <a:endParaRPr lang="en-US" sz="160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219042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Angular/Typescript Build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22661"/>
            <a:ext cx="5943600" cy="6005989"/>
          </a:xfrm>
          <a:prstGeom prst="rect">
            <a:avLst/>
          </a:prstGeom>
        </p:spPr>
      </p:pic>
      <p:pic>
        <p:nvPicPr>
          <p:cNvPr id="6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9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8264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better JavaScript</a:t>
            </a:r>
          </a:p>
          <a:p>
            <a:pPr lvl="1"/>
            <a:r>
              <a:rPr lang="en-US"/>
              <a:t>Superset of JavaScript – all JavaScript is valid!</a:t>
            </a:r>
          </a:p>
          <a:p>
            <a:pPr lvl="1"/>
            <a:r>
              <a:rPr lang="en-US"/>
              <a:t>ES5 and ES6 compatible syntax (part of mission statement)</a:t>
            </a:r>
          </a:p>
          <a:p>
            <a:pPr lvl="1"/>
            <a:r>
              <a:rPr lang="en-US"/>
              <a:t>Provides </a:t>
            </a:r>
            <a:r>
              <a:rPr lang="en-US" b="1"/>
              <a:t>many</a:t>
            </a:r>
            <a:r>
              <a:rPr lang="en-US"/>
              <a:t> additional features</a:t>
            </a:r>
          </a:p>
          <a:p>
            <a:pPr lvl="1"/>
            <a:r>
              <a:rPr lang="en-US"/>
              <a:t>Requires Transpilation </a:t>
            </a:r>
            <a:r>
              <a:rPr lang="en-US" sz="1400"/>
              <a:t>(as does ES6)</a:t>
            </a:r>
            <a:endParaRPr lang="en-US"/>
          </a:p>
          <a:p>
            <a:r>
              <a:rPr lang="en-US"/>
              <a:t>Features</a:t>
            </a:r>
          </a:p>
          <a:p>
            <a:pPr lvl="1"/>
            <a:r>
              <a:rPr lang="en-US"/>
              <a:t>Real Classes (based on ES6)</a:t>
            </a:r>
          </a:p>
          <a:p>
            <a:pPr lvl="1"/>
            <a:r>
              <a:rPr lang="en-US"/>
              <a:t>Module System (based on ES6)</a:t>
            </a:r>
          </a:p>
          <a:p>
            <a:pPr lvl="1"/>
            <a:r>
              <a:rPr lang="en-US"/>
              <a:t>Optional strong typing  (</a:t>
            </a:r>
            <a:r>
              <a:rPr lang="en-US" b="1">
                <a:solidFill>
                  <a:srgbClr val="FFFFCC"/>
                </a:solidFill>
                <a:latin typeface="Consolas" panose="020B0609020204030204" pitchFamily="49" charset="0"/>
              </a:rPr>
              <a:t>name:Address = new Address()</a:t>
            </a:r>
            <a:r>
              <a:rPr lang="en-US"/>
              <a:t>)</a:t>
            </a:r>
          </a:p>
          <a:p>
            <a:pPr lvl="1"/>
            <a:r>
              <a:rPr lang="en-US"/>
              <a:t>Meta Data Support (annotations used in Angular)</a:t>
            </a:r>
          </a:p>
          <a:p>
            <a:pPr lvl="1"/>
            <a:r>
              <a:rPr lang="en-US"/>
              <a:t>Tooling support: Typescript Service </a:t>
            </a:r>
          </a:p>
          <a:p>
            <a:pPr lvl="1"/>
            <a:r>
              <a:rPr lang="en-US" b="1"/>
              <a:t>Excellent</a:t>
            </a:r>
            <a:r>
              <a:rPr lang="en-US"/>
              <a:t> Intellisense support in many editors</a:t>
            </a:r>
          </a:p>
        </p:txBody>
      </p:sp>
      <p:pic>
        <p:nvPicPr>
          <p:cNvPr id="3074" name="Picture 2" descr="ts.png (1187×1187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64520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001000" cy="5105400"/>
          </a:xfrm>
        </p:spPr>
        <p:txBody>
          <a:bodyPr/>
          <a:lstStyle/>
          <a:p>
            <a:r>
              <a:rPr lang="en-US" sz="2000"/>
              <a:t>There’s a lot to learn</a:t>
            </a:r>
          </a:p>
          <a:p>
            <a:pPr lvl="1"/>
            <a:r>
              <a:rPr lang="en-US" sz="1600"/>
              <a:t>No need to understand it all, all at once</a:t>
            </a:r>
          </a:p>
          <a:p>
            <a:pPr lvl="1"/>
            <a:r>
              <a:rPr lang="en-US" sz="1600"/>
              <a:t>Start with what you need to get started</a:t>
            </a:r>
          </a:p>
          <a:p>
            <a:pPr lvl="1"/>
            <a:r>
              <a:rPr lang="en-US" sz="1600"/>
              <a:t>Pick up more advanced features later</a:t>
            </a:r>
          </a:p>
          <a:p>
            <a:r>
              <a:rPr lang="en-US" sz="2000"/>
              <a:t>Get Started</a:t>
            </a:r>
          </a:p>
          <a:p>
            <a:pPr lvl="1"/>
            <a:r>
              <a:rPr lang="en-US" sz="1600"/>
              <a:t>Use the Angular CLI for initial guidance</a:t>
            </a:r>
          </a:p>
          <a:p>
            <a:pPr lvl="1"/>
            <a:r>
              <a:rPr lang="en-US" sz="1600"/>
              <a:t>Create simple page based components</a:t>
            </a:r>
          </a:p>
          <a:p>
            <a:pPr lvl="1"/>
            <a:r>
              <a:rPr lang="en-US" sz="1600"/>
              <a:t>Figure out dataBinding &amp; event handling</a:t>
            </a:r>
          </a:p>
          <a:p>
            <a:pPr lvl="1"/>
            <a:r>
              <a:rPr lang="en-US" sz="1600"/>
              <a:t>Understand ES6/Typescript basics</a:t>
            </a:r>
          </a:p>
          <a:p>
            <a:r>
              <a:rPr lang="en-US" sz="2000"/>
              <a:t>Learn as you go</a:t>
            </a:r>
          </a:p>
          <a:p>
            <a:pPr lvl="1"/>
            <a:r>
              <a:rPr lang="en-US" sz="1600"/>
              <a:t>Use the documentation – it’s excellent</a:t>
            </a:r>
          </a:p>
          <a:p>
            <a:pPr lvl="1"/>
            <a:r>
              <a:rPr lang="en-US" sz="1600"/>
              <a:t>Lots of good examples out there – code by numbers</a:t>
            </a:r>
          </a:p>
          <a:p>
            <a:pPr lvl="1"/>
            <a:r>
              <a:rPr lang="en-US" sz="1600"/>
              <a:t>StackOverflow</a:t>
            </a:r>
          </a:p>
          <a:p>
            <a:pPr lvl="1"/>
            <a:r>
              <a:rPr lang="en-US" sz="1600"/>
              <a:t>Learn as you go and circle back to more advanced topics</a:t>
            </a: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8383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610600" cy="5181600"/>
          </a:xfrm>
        </p:spPr>
        <p:txBody>
          <a:bodyPr/>
          <a:lstStyle/>
          <a:p>
            <a:r>
              <a:rPr lang="en-US" sz="2000"/>
              <a:t>Classes as Components</a:t>
            </a:r>
          </a:p>
          <a:p>
            <a:pPr lvl="1"/>
            <a:r>
              <a:rPr lang="en-US" sz="1600"/>
              <a:t>Classes are the 'model'</a:t>
            </a:r>
          </a:p>
          <a:p>
            <a:pPr lvl="1"/>
            <a:r>
              <a:rPr lang="en-US" sz="1600"/>
              <a:t>All dependencies are declared up front</a:t>
            </a:r>
          </a:p>
          <a:p>
            <a:pPr lvl="1"/>
            <a:r>
              <a:rPr lang="en-US" sz="1600"/>
              <a:t>Constructor Dependency Injection</a:t>
            </a:r>
          </a:p>
          <a:p>
            <a:r>
              <a:rPr lang="en-US" sz="2000"/>
              <a:t>Module Loading</a:t>
            </a:r>
          </a:p>
          <a:p>
            <a:pPr lvl="1"/>
            <a:r>
              <a:rPr lang="en-US" sz="1600"/>
              <a:t>Breaks up JavaScript code by class</a:t>
            </a:r>
          </a:p>
          <a:p>
            <a:pPr lvl="1"/>
            <a:r>
              <a:rPr lang="en-US" sz="1600"/>
              <a:t>Allows for script file dependencies to be found</a:t>
            </a:r>
          </a:p>
          <a:p>
            <a:r>
              <a:rPr lang="en-US" sz="2000"/>
              <a:t>DataBinding</a:t>
            </a:r>
          </a:p>
          <a:p>
            <a:pPr lvl="1"/>
            <a:r>
              <a:rPr lang="en-US" sz="1600"/>
              <a:t>Class properties bind to the View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&lt;div&gt;{{property}}&lt;/div&gt;</a:t>
            </a:r>
            <a:r>
              <a:rPr lang="en-US" sz="1600"/>
              <a:t> - literal one-way binding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[value]="property" </a:t>
            </a:r>
            <a:r>
              <a:rPr lang="en-US" sz="1600"/>
              <a:t>–  attribute one-way binding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[(ngModel)]="property"</a:t>
            </a:r>
            <a:r>
              <a:rPr lang="en-US" sz="1600"/>
              <a:t> – two-way control binding </a:t>
            </a:r>
            <a:r>
              <a:rPr lang="en-US" sz="1400"/>
              <a:t>(banana in a box)</a:t>
            </a:r>
            <a:endParaRPr lang="en-US" sz="1600"/>
          </a:p>
          <a:p>
            <a:r>
              <a:rPr lang="en-US" sz="2000"/>
              <a:t>Event Handling</a:t>
            </a:r>
          </a:p>
          <a:p>
            <a:pPr lvl="1"/>
            <a:r>
              <a:rPr lang="en-US" sz="1600" b="1">
                <a:solidFill>
                  <a:srgbClr val="FFFFCC"/>
                </a:solidFill>
              </a:rPr>
              <a:t>(click)="method"</a:t>
            </a:r>
            <a:r>
              <a:rPr lang="en-US" sz="1600"/>
              <a:t> – event binding</a:t>
            </a:r>
          </a:p>
          <a:p>
            <a:pPr lvl="1"/>
            <a:r>
              <a:rPr lang="en-US" sz="1600"/>
              <a:t>Event Emitter – publish events</a:t>
            </a:r>
          </a:p>
          <a:p>
            <a:pPr lvl="1"/>
            <a:endParaRPr lang="en-US" sz="160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474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6766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a Component?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610600" cy="5105400"/>
          </a:xfrm>
        </p:spPr>
        <p:txBody>
          <a:bodyPr/>
          <a:lstStyle/>
          <a:p>
            <a:r>
              <a:rPr lang="en-US"/>
              <a:t>Typescript Class</a:t>
            </a:r>
          </a:p>
          <a:p>
            <a:pPr lvl="1"/>
            <a:r>
              <a:rPr lang="en-US"/>
              <a:t>Properties are the 'model' data</a:t>
            </a:r>
          </a:p>
          <a:p>
            <a:pPr lvl="1"/>
            <a:r>
              <a:rPr lang="en-US"/>
              <a:t>Methods are the event handlers</a:t>
            </a:r>
          </a:p>
          <a:p>
            <a:r>
              <a:rPr lang="en-US"/>
              <a:t>MetaData</a:t>
            </a:r>
          </a:p>
          <a:p>
            <a:pPr lvl="1"/>
            <a:r>
              <a:rPr lang="en-US"/>
              <a:t>Describes component characteristics and dependencies</a:t>
            </a:r>
          </a:p>
          <a:p>
            <a:r>
              <a:rPr lang="en-US"/>
              <a:t>Templates</a:t>
            </a:r>
          </a:p>
          <a:p>
            <a:pPr lvl="1"/>
            <a:r>
              <a:rPr lang="en-US"/>
              <a:t>HTML Template holds the 'View' for the component</a:t>
            </a:r>
          </a:p>
          <a:p>
            <a:pPr lvl="1"/>
            <a:r>
              <a:rPr lang="en-US"/>
              <a:t>Templates can be strings (</a:t>
            </a:r>
            <a:r>
              <a:rPr lang="en-US" b="1"/>
              <a:t>.Template</a:t>
            </a:r>
            <a:r>
              <a:rPr lang="en-US"/>
              <a:t>)</a:t>
            </a:r>
          </a:p>
          <a:p>
            <a:pPr lvl="1"/>
            <a:r>
              <a:rPr lang="en-US"/>
              <a:t>Templates can be files (</a:t>
            </a:r>
            <a:r>
              <a:rPr lang="en-US" b="1"/>
              <a:t>.TemplateUrl</a:t>
            </a:r>
            <a:r>
              <a:rPr lang="en-US"/>
              <a:t>)</a:t>
            </a:r>
          </a:p>
          <a:p>
            <a:pPr lvl="1"/>
            <a:r>
              <a:rPr lang="en-US"/>
              <a:t>Compiled into JavaScript</a:t>
            </a:r>
          </a:p>
          <a:p>
            <a:pPr lvl="1"/>
            <a:r>
              <a:rPr lang="en-US"/>
              <a:t>Compiled into the output bundle (main.browser.js)</a:t>
            </a:r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9532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26" y="90948"/>
            <a:ext cx="8763000" cy="457200"/>
          </a:xfrm>
        </p:spPr>
        <p:txBody>
          <a:bodyPr/>
          <a:lstStyle/>
          <a:p>
            <a:r>
              <a:rPr lang="en-US" sz="2800"/>
              <a:t>Angular Classes as Components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6030167" cy="4982270"/>
          </a:xfrm>
          <a:prstGeom prst="rect">
            <a:avLst/>
          </a:prstGeom>
        </p:spPr>
      </p:pic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89264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Level Composition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401858" y="1730716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401146" y="3052569"/>
            <a:ext cx="2209800" cy="431529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View Outlets (router)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renders a router view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373372" y="41994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0593"/>
          <a:stretch/>
        </p:blipFill>
        <p:spPr>
          <a:xfrm>
            <a:off x="3753740" y="1502116"/>
            <a:ext cx="5542660" cy="3603284"/>
          </a:xfrm>
          <a:prstGeom prst="rect">
            <a:avLst/>
          </a:prstGeom>
        </p:spPr>
      </p:pic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899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43982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732"/>
          <a:stretch/>
        </p:blipFill>
        <p:spPr>
          <a:xfrm>
            <a:off x="2971800" y="657534"/>
            <a:ext cx="7315200" cy="6324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33400" y="8382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Import dependencies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45507" y="1676400"/>
            <a:ext cx="2209800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Component meta data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480948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Class definition</a:t>
            </a:r>
          </a:p>
          <a:p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dependencies are injected in ctor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3442900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Properties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for model binding</a:t>
            </a:r>
            <a:endParaRPr lang="en-US" sz="1100" b="0" i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400" y="4385948"/>
            <a:ext cx="2209800" cy="4007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Methods</a:t>
            </a:r>
            <a:b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900" b="0" i="1">
                <a:solidFill>
                  <a:schemeClr val="bg1">
                    <a:lumMod val="75000"/>
                    <a:lumOff val="25000"/>
                  </a:schemeClr>
                </a:solidFill>
              </a:rPr>
              <a:t>for event binding and logic</a:t>
            </a:r>
            <a:endParaRPr lang="en-US" sz="1100" b="0" i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00" y="76202"/>
            <a:ext cx="777240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CC00"/>
                </a:solidFill>
                <a:latin typeface="Verdana" pitchFamily="34" charset="0"/>
              </a:defRPr>
            </a:lvl9pPr>
          </a:lstStyle>
          <a:p>
            <a:r>
              <a:rPr lang="en-US" sz="2400" kern="0"/>
              <a:t>Typescript Classes as Components</a:t>
            </a:r>
          </a:p>
        </p:txBody>
      </p:sp>
      <p:pic>
        <p:nvPicPr>
          <p:cNvPr id="9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4301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07562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551" y="685800"/>
            <a:ext cx="7476268" cy="640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28598" y="205740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{{ Literal Bindings}}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38430" y="335280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*ngFor – looping component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38429" y="3745710"/>
            <a:ext cx="2260993" cy="262252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  <a:lumOff val="25000"/>
                  </a:schemeClr>
                </a:solidFill>
              </a:rPr>
              <a:t>(event) binding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-2335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06659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the Presenter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852" y="904243"/>
            <a:ext cx="7029450" cy="4286250"/>
          </a:xfrm>
          <a:effectLst>
            <a:softEdge rad="50800"/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/>
              <a:t>Rick Strahl	</a:t>
            </a:r>
          </a:p>
          <a:p>
            <a:pPr>
              <a:lnSpc>
                <a:spcPct val="90000"/>
              </a:lnSpc>
              <a:buNone/>
            </a:pPr>
            <a:r>
              <a:rPr lang="en-US" sz="1500" i="1"/>
              <a:t>Big Kahuna @ West Wind Technologies</a:t>
            </a:r>
            <a:br>
              <a:rPr lang="en-US" sz="1500" i="1"/>
            </a:br>
            <a:endParaRPr lang="en-US" sz="500" i="1"/>
          </a:p>
          <a:p>
            <a:pPr>
              <a:lnSpc>
                <a:spcPct val="90000"/>
              </a:lnSpc>
            </a:pPr>
            <a:r>
              <a:rPr lang="en-US" sz="150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500"/>
              <a:t>Popular Blog: weblog.west-wind.com</a:t>
            </a:r>
          </a:p>
          <a:p>
            <a:pPr>
              <a:lnSpc>
                <a:spcPct val="90000"/>
              </a:lnSpc>
            </a:pPr>
            <a:r>
              <a:rPr lang="en-US" sz="1500"/>
              <a:t>ASP.NET Insider and MVP</a:t>
            </a:r>
            <a:br>
              <a:rPr lang="en-US" sz="1500"/>
            </a:br>
            <a:br>
              <a:rPr lang="en-US" sz="150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/>
              <a:t>Tools and Components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</p:txBody>
      </p:sp>
      <p:pic>
        <p:nvPicPr>
          <p:cNvPr id="15" name="Rectangle 16589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3050918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5000"/>
                    </a14:imgEffect>
                    <a14:imgEffect>
                      <a14:brightnessContrast bright="-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142" y="762000"/>
            <a:ext cx="1944955" cy="190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arkdown Mons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27032"/>
            <a:ext cx="2779678" cy="173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u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59" y="3810000"/>
            <a:ext cx="2606363" cy="228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ur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78" y="4038600"/>
            <a:ext cx="2748265" cy="182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eblog.west-wind.com/images/asp-insider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39" y="3048000"/>
            <a:ext cx="854562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5159" y="2743200"/>
            <a:ext cx="2199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@RickStrahl</a:t>
            </a:r>
          </a:p>
          <a:p>
            <a:pPr algn="r"/>
            <a:r>
              <a:rPr lang="en-US" sz="1400">
                <a:hlinkClick r:id="rId12"/>
              </a:rPr>
              <a:t>rstrahl@west-wind.com</a:t>
            </a:r>
            <a:endParaRPr lang="en-US" sz="1400"/>
          </a:p>
          <a:p>
            <a:pPr algn="r"/>
            <a:r>
              <a:rPr lang="en-US" sz="1400">
                <a:hlinkClick r:id="rId13"/>
              </a:rPr>
              <a:t>weblog.west-wind.com</a:t>
            </a:r>
            <a:endParaRPr lang="en-US" sz="1400"/>
          </a:p>
        </p:txBody>
      </p:sp>
      <p:pic>
        <p:nvPicPr>
          <p:cNvPr id="11" name="Picture 2" descr="West Wind Technologies">
            <a:extLst>
              <a:ext uri="{FF2B5EF4-FFF2-40B4-BE49-F238E27FC236}">
                <a16:creationId xmlns:a16="http://schemas.microsoft.com/office/drawing/2014/main" id="{CFB52AF7-F9BD-41D9-97D1-56B91E21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766" y="3422653"/>
            <a:ext cx="1929869" cy="46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8930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Databinding and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38200"/>
            <a:ext cx="6449852" cy="5181600"/>
          </a:xfrm>
        </p:spPr>
        <p:txBody>
          <a:bodyPr/>
          <a:lstStyle/>
          <a:p>
            <a:r>
              <a:rPr lang="en-US" sz="2000"/>
              <a:t>Databinding</a:t>
            </a:r>
          </a:p>
          <a:p>
            <a:pPr lvl="1"/>
            <a:r>
              <a:rPr lang="en-US" sz="1600"/>
              <a:t>HTML Markup with enhancements</a:t>
            </a:r>
          </a:p>
          <a:p>
            <a:pPr lvl="1"/>
            <a:r>
              <a:rPr lang="en-US" sz="1600"/>
              <a:t>Template tags: </a:t>
            </a:r>
            <a:r>
              <a:rPr lang="en-US" sz="1600" b="1">
                <a:solidFill>
                  <a:srgbClr val="FFFFCC"/>
                </a:solidFill>
              </a:rPr>
              <a:t>{{ expression }}</a:t>
            </a:r>
          </a:p>
          <a:p>
            <a:pPr lvl="1"/>
            <a:r>
              <a:rPr lang="en-US" sz="1600"/>
              <a:t>One way binding: </a:t>
            </a:r>
            <a:r>
              <a:rPr lang="en-US" sz="1600" b="1">
                <a:solidFill>
                  <a:srgbClr val="FFFFCC"/>
                </a:solidFill>
              </a:rPr>
              <a:t>[attribute]="expression"</a:t>
            </a:r>
          </a:p>
          <a:p>
            <a:pPr lvl="1"/>
            <a:r>
              <a:rPr lang="en-US" sz="1600"/>
              <a:t>Two way binding: </a:t>
            </a:r>
            <a:r>
              <a:rPr lang="en-US" sz="1600" b="1">
                <a:solidFill>
                  <a:srgbClr val="FFFFCC"/>
                </a:solidFill>
              </a:rPr>
              <a:t>[(ngModel)]="expression"</a:t>
            </a:r>
          </a:p>
          <a:p>
            <a:pPr lvl="1"/>
            <a:r>
              <a:rPr lang="en-US" sz="1600"/>
              <a:t>Event binding: </a:t>
            </a:r>
            <a:r>
              <a:rPr lang="en-US" sz="1600" b="1">
                <a:solidFill>
                  <a:srgbClr val="FFFFCC"/>
                </a:solidFill>
              </a:rPr>
              <a:t>(click)="method()"</a:t>
            </a:r>
          </a:p>
          <a:p>
            <a:pPr lvl="1"/>
            <a:r>
              <a:rPr lang="en-US" sz="1600"/>
              <a:t>Databinding: </a:t>
            </a:r>
            <a:r>
              <a:rPr lang="en-US" sz="1600" b="1"/>
              <a:t>any</a:t>
            </a:r>
            <a:r>
              <a:rPr lang="en-US" sz="1600"/>
              <a:t> attribute and </a:t>
            </a:r>
            <a:r>
              <a:rPr lang="en-US" sz="1600" b="1"/>
              <a:t>any</a:t>
            </a:r>
            <a:r>
              <a:rPr lang="en-US" sz="1600"/>
              <a:t> event!</a:t>
            </a:r>
          </a:p>
          <a:p>
            <a:r>
              <a:rPr lang="en-US" sz="2000"/>
              <a:t>Directives</a:t>
            </a:r>
          </a:p>
          <a:p>
            <a:pPr lvl="1"/>
            <a:r>
              <a:rPr lang="en-US" sz="1600"/>
              <a:t>*ngIf – conditional rendering of element</a:t>
            </a:r>
          </a:p>
          <a:p>
            <a:pPr lvl="1"/>
            <a:r>
              <a:rPr lang="en-US" sz="1600"/>
              <a:t>*ngFor – loop construct</a:t>
            </a:r>
          </a:p>
          <a:p>
            <a:pPr lvl="1"/>
            <a:r>
              <a:rPr lang="en-US" sz="1600"/>
              <a:t>[ngClass] = "{selected: activeTab == 'options'}"</a:t>
            </a:r>
          </a:p>
          <a:p>
            <a:r>
              <a:rPr lang="en-US" sz="2000"/>
              <a:t>Form </a:t>
            </a:r>
            <a:r>
              <a:rPr lang="en-US" sz="1800"/>
              <a:t>Validation</a:t>
            </a:r>
            <a:endParaRPr lang="en-US" sz="2000"/>
          </a:p>
          <a:p>
            <a:pPr lvl="1"/>
            <a:r>
              <a:rPr lang="en-US" sz="1600"/>
              <a:t>CSS Classes for state:</a:t>
            </a:r>
          </a:p>
          <a:p>
            <a:pPr lvl="2"/>
            <a:r>
              <a:rPr lang="en-US" sz="1600" b="1"/>
              <a:t>ng-valid,ng-invalid, ng-touched,ng-pristine</a:t>
            </a:r>
          </a:p>
          <a:p>
            <a:pPr lvl="1"/>
            <a:r>
              <a:rPr lang="en-US" sz="1600"/>
              <a:t>#form1="ngForm"</a:t>
            </a:r>
          </a:p>
          <a:p>
            <a:pPr lvl="1"/>
            <a:r>
              <a:rPr lang="en-US" sz="1400" b="1">
                <a:latin typeface="Consolas" panose="020B0609020204030204" pitchFamily="49" charset="0"/>
              </a:rPr>
              <a:t>form1.invalid</a:t>
            </a:r>
            <a:r>
              <a:rPr lang="en-US" sz="1600"/>
              <a:t> expression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649"/>
          <a:stretch/>
        </p:blipFill>
        <p:spPr>
          <a:xfrm>
            <a:off x="6467269" y="647699"/>
            <a:ext cx="5692777" cy="6210301"/>
          </a:xfrm>
          <a:prstGeom prst="rect">
            <a:avLst/>
          </a:prstGeom>
        </p:spPr>
      </p:pic>
      <p:pic>
        <p:nvPicPr>
          <p:cNvPr id="5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-2335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614697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MV*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143000" y="762000"/>
            <a:ext cx="7315200" cy="592573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80000"/>
              </a:prstClr>
            </a:outerShdw>
            <a:softEdge rad="304800"/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Html Page (index.html)</a:t>
            </a:r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6" name="Flowchart: Document 5"/>
          <p:cNvSpPr/>
          <p:nvPr/>
        </p:nvSpPr>
        <p:spPr bwMode="auto">
          <a:xfrm>
            <a:off x="1671281" y="1602556"/>
            <a:ext cx="3429000" cy="1854422"/>
          </a:xfrm>
          <a:prstGeom prst="flowChartDocument">
            <a:avLst/>
          </a:prstGeom>
          <a:solidFill>
            <a:srgbClr val="BC8B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53882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000" dirty="0"/>
          </a:p>
          <a:p>
            <a:r>
              <a:rPr lang="en-US" sz="2000">
                <a:solidFill>
                  <a:srgbClr val="FFFFCC"/>
                </a:solidFill>
              </a:rPr>
              <a:t>Template </a:t>
            </a:r>
            <a:r>
              <a:rPr lang="en-US" sz="1600">
                <a:solidFill>
                  <a:srgbClr val="FFFFCC"/>
                </a:solidFill>
              </a:rPr>
              <a:t>(View)</a:t>
            </a:r>
            <a:endParaRPr lang="en-US" sz="1600" dirty="0">
              <a:solidFill>
                <a:srgbClr val="FFFFCC"/>
              </a:solidFill>
            </a:endParaRPr>
          </a:p>
          <a:p>
            <a:r>
              <a:rPr lang="en-US" sz="1400" dirty="0"/>
              <a:t>html/</a:t>
            </a:r>
            <a:r>
              <a:rPr lang="en-US" sz="1400" dirty="0" err="1"/>
              <a:t>css</a:t>
            </a:r>
            <a:endParaRPr lang="en-US" sz="1400" dirty="0"/>
          </a:p>
          <a:p>
            <a:endParaRPr lang="en-US" sz="1000" dirty="0"/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Html template</a:t>
            </a:r>
          </a:p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Displays rendered content</a:t>
            </a:r>
            <a:br>
              <a:rPr lang="en-US" sz="1400" dirty="0"/>
            </a:br>
            <a:endParaRPr lang="en-US" sz="9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899881" y="3839897"/>
            <a:ext cx="3048000" cy="1770357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53882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CC"/>
                </a:solidFill>
              </a:rPr>
              <a:t>Component</a:t>
            </a:r>
          </a:p>
          <a:p>
            <a:r>
              <a:rPr lang="en-US" sz="1400"/>
              <a:t>Javascript</a:t>
            </a:r>
            <a:br>
              <a:rPr lang="en-US" sz="1400" dirty="0"/>
            </a:br>
            <a:endParaRPr lang="en-US" sz="900" dirty="0"/>
          </a:p>
          <a:p>
            <a:r>
              <a:rPr lang="en-US" sz="1400">
                <a:solidFill>
                  <a:srgbClr val="FFCC00"/>
                </a:solidFill>
              </a:rPr>
              <a:t>properties hold Model data</a:t>
            </a:r>
          </a:p>
          <a:p>
            <a:r>
              <a:rPr lang="en-US" sz="1400">
                <a:solidFill>
                  <a:srgbClr val="FFCC00"/>
                </a:solidFill>
              </a:rPr>
              <a:t>methods handle event logic</a:t>
            </a:r>
          </a:p>
          <a:p>
            <a:r>
              <a:rPr lang="en-US" sz="1400">
                <a:solidFill>
                  <a:srgbClr val="FFCC00"/>
                </a:solidFill>
              </a:rPr>
              <a:t>drives View logic</a:t>
            </a:r>
            <a:endParaRPr lang="en-US" sz="1400" dirty="0">
              <a:solidFill>
                <a:srgbClr val="FFCC00"/>
              </a:solidFill>
            </a:endParaRPr>
          </a:p>
          <a:p>
            <a:r>
              <a:rPr lang="en-US" sz="1400" dirty="0">
                <a:solidFill>
                  <a:srgbClr val="FFCC00"/>
                </a:solidFill>
              </a:rPr>
              <a:t>uses services to </a:t>
            </a:r>
            <a:r>
              <a:rPr lang="en-US" sz="1400">
                <a:solidFill>
                  <a:srgbClr val="FFCC00"/>
                </a:solidFill>
              </a:rPr>
              <a:t>load Model</a:t>
            </a:r>
          </a:p>
          <a:p>
            <a:endParaRPr lang="en-US" sz="10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5581165" y="3839555"/>
            <a:ext cx="2414716" cy="1447192"/>
          </a:xfrm>
          <a:prstGeom prst="rect">
            <a:avLst/>
          </a:prstGeom>
          <a:gradFill>
            <a:gsLst>
              <a:gs pos="20000">
                <a:srgbClr val="002060"/>
              </a:gs>
              <a:gs pos="74000">
                <a:srgbClr val="0070C0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CC"/>
                </a:solidFill>
              </a:rPr>
              <a:t>Service</a:t>
            </a:r>
            <a:br>
              <a:rPr lang="en-US">
                <a:solidFill>
                  <a:srgbClr val="FFFFCC"/>
                </a:solidFill>
              </a:rPr>
            </a:br>
            <a:r>
              <a:rPr lang="en-US" sz="1400"/>
              <a:t>Javascript</a:t>
            </a:r>
            <a:br>
              <a:rPr lang="en-US" sz="1400" dirty="0"/>
            </a:br>
            <a:br>
              <a:rPr lang="en-US" sz="1400" dirty="0"/>
            </a:br>
            <a:r>
              <a:rPr lang="en-US" sz="1400">
                <a:solidFill>
                  <a:srgbClr val="FFCC00"/>
                </a:solidFill>
              </a:rPr>
              <a:t>fetches data</a:t>
            </a:r>
          </a:p>
          <a:p>
            <a:r>
              <a:rPr lang="en-US" sz="1400">
                <a:solidFill>
                  <a:srgbClr val="FFCC00"/>
                </a:solidFill>
              </a:rPr>
              <a:t>can persist data</a:t>
            </a:r>
          </a:p>
          <a:p>
            <a:r>
              <a:rPr lang="en-US" sz="1400">
                <a:solidFill>
                  <a:srgbClr val="FFCC00"/>
                </a:solidFill>
              </a:rPr>
              <a:t>business/logic rules</a:t>
            </a:r>
            <a:endParaRPr lang="en-US" sz="1400" dirty="0">
              <a:solidFill>
                <a:srgbClr val="FFCC00"/>
              </a:solidFill>
            </a:endParaRPr>
          </a:p>
        </p:txBody>
      </p:sp>
      <p:sp>
        <p:nvSpPr>
          <p:cNvPr id="11" name="Up Arrow 10"/>
          <p:cNvSpPr/>
          <p:nvPr/>
        </p:nvSpPr>
        <p:spPr bwMode="auto">
          <a:xfrm>
            <a:off x="3195281" y="3166693"/>
            <a:ext cx="457200" cy="480895"/>
          </a:xfrm>
          <a:prstGeom prst="up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Left-Right Arrow 12"/>
          <p:cNvSpPr/>
          <p:nvPr/>
        </p:nvSpPr>
        <p:spPr bwMode="auto">
          <a:xfrm>
            <a:off x="4800600" y="4442993"/>
            <a:ext cx="838200" cy="734939"/>
          </a:xfrm>
          <a:prstGeom prst="leftRightArrow">
            <a:avLst/>
          </a:prstGeom>
          <a:solidFill>
            <a:srgbClr val="FFFFC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2075" tIns="46038" rIns="92075" bIns="460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53136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Coponent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11480800" cy="5105400"/>
          </a:xfrm>
        </p:spPr>
        <p:txBody>
          <a:bodyPr/>
          <a:lstStyle/>
          <a:p>
            <a:r>
              <a:rPr lang="en-US"/>
              <a:t>Components </a:t>
            </a:r>
            <a:r>
              <a:rPr lang="en-US" dirty="0"/>
              <a:t>are the Traffic Cop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CodeBehind</a:t>
            </a:r>
            <a:r>
              <a:rPr lang="en-US" dirty="0"/>
              <a:t>’ for Views</a:t>
            </a:r>
          </a:p>
          <a:p>
            <a:pPr lvl="1"/>
            <a:r>
              <a:rPr lang="en-US" dirty="0"/>
              <a:t>Responsibility: Update the model for the View</a:t>
            </a:r>
          </a:p>
          <a:p>
            <a:pPr lvl="1"/>
            <a:r>
              <a:rPr lang="en-US" dirty="0"/>
              <a:t>Sit between Model and the View</a:t>
            </a:r>
          </a:p>
          <a:p>
            <a:pPr lvl="1"/>
            <a:r>
              <a:rPr lang="en-US" dirty="0"/>
              <a:t>Sets up Model data for binding</a:t>
            </a:r>
          </a:p>
          <a:p>
            <a:pPr lvl="1"/>
            <a:r>
              <a:rPr lang="en-US" dirty="0"/>
              <a:t>Coordinates between </a:t>
            </a:r>
            <a:r>
              <a:rPr lang="en-US"/>
              <a:t>Services &amp; </a:t>
            </a:r>
            <a:r>
              <a:rPr lang="en-US" dirty="0"/>
              <a:t>Model to retrieve data</a:t>
            </a:r>
          </a:p>
          <a:p>
            <a:pPr lvl="1"/>
            <a:r>
              <a:rPr lang="en-US" dirty="0"/>
              <a:t>Feeds its model to the View</a:t>
            </a:r>
          </a:p>
          <a:p>
            <a:r>
              <a:rPr lang="en-US" dirty="0"/>
              <a:t>Keep it simple!</a:t>
            </a:r>
          </a:p>
          <a:p>
            <a:pPr lvl="1"/>
            <a:r>
              <a:rPr lang="en-US" dirty="0"/>
              <a:t>Break out </a:t>
            </a:r>
            <a:r>
              <a:rPr lang="en-US"/>
              <a:t>your components</a:t>
            </a:r>
          </a:p>
          <a:p>
            <a:pPr lvl="1"/>
            <a:r>
              <a:rPr lang="en-US"/>
              <a:t>Many components per feature page</a:t>
            </a:r>
            <a:endParaRPr lang="en-US" dirty="0"/>
          </a:p>
          <a:p>
            <a:pPr lvl="1"/>
            <a:r>
              <a:rPr lang="en-US" dirty="0"/>
              <a:t>Offload ‘business logic’ and data request </a:t>
            </a:r>
            <a:r>
              <a:rPr lang="en-US"/>
              <a:t>to </a:t>
            </a:r>
            <a:r>
              <a:rPr lang="en-US" b="1"/>
              <a:t>Services</a:t>
            </a:r>
            <a:endParaRPr lang="en-US" b="1" dirty="0"/>
          </a:p>
          <a:p>
            <a:pPr lvl="1"/>
            <a:r>
              <a:rPr lang="en-US" dirty="0"/>
              <a:t>Try </a:t>
            </a:r>
            <a:r>
              <a:rPr lang="en-US"/>
              <a:t>to </a:t>
            </a:r>
            <a:r>
              <a:rPr lang="en-US" b="1"/>
              <a:t>always</a:t>
            </a:r>
            <a:r>
              <a:rPr lang="en-US"/>
              <a:t> </a:t>
            </a:r>
            <a:r>
              <a:rPr lang="en-US" dirty="0"/>
              <a:t>use the Model to </a:t>
            </a:r>
            <a:r>
              <a:rPr lang="en-US"/>
              <a:t>update display behavior</a:t>
            </a:r>
          </a:p>
          <a:p>
            <a:pPr lvl="1"/>
            <a:r>
              <a:rPr lang="en-US"/>
              <a:t>Revert to DOM </a:t>
            </a:r>
            <a:r>
              <a:rPr lang="en-US" b="1"/>
              <a:t>only if you have to</a:t>
            </a:r>
            <a:endParaRPr lang="en-US" b="1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762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65352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A5E623-09E0-4175-BC09-75F51DC5D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2000" y="2438400"/>
            <a:ext cx="9652000" cy="1470025"/>
          </a:xfrm>
        </p:spPr>
        <p:txBody>
          <a:bodyPr/>
          <a:lstStyle/>
          <a:p>
            <a:r>
              <a:rPr lang="en-US" sz="4000"/>
              <a:t>ASP.NET Core for Apis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4A2D14-4E03-4EAD-8A51-6DBDCA0C8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0" y="4038600"/>
            <a:ext cx="8534400" cy="1752600"/>
          </a:xfrm>
        </p:spPr>
        <p:txBody>
          <a:bodyPr/>
          <a:lstStyle/>
          <a:p>
            <a:r>
              <a:rPr lang="en-US"/>
              <a:t>.NET goes cross platform</a:t>
            </a:r>
          </a:p>
        </p:txBody>
      </p:sp>
    </p:spTree>
    <p:extLst>
      <p:ext uri="{BB962C8B-B14F-4D97-AF65-F5344CB8AC3E}">
        <p14:creationId xmlns:p14="http://schemas.microsoft.com/office/powerpoint/2010/main" val="1981744024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</a:t>
            </a:r>
            <a:r>
              <a:rPr lang="en-US"/>
              <a:t>NET Core on the Server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Complete re-write </a:t>
            </a:r>
            <a:r>
              <a:rPr lang="en-US" dirty="0"/>
              <a:t>of ASP</a:t>
            </a:r>
            <a:r>
              <a:rPr lang="en-US"/>
              <a:t>.NET</a:t>
            </a:r>
          </a:p>
          <a:p>
            <a:pPr lvl="1"/>
            <a:r>
              <a:rPr lang="en-US"/>
              <a:t>High performance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Platform Independent</a:t>
            </a:r>
          </a:p>
          <a:p>
            <a:pPr lvl="1"/>
            <a:r>
              <a:rPr lang="en-US"/>
              <a:t>Windows, Linux, Mac</a:t>
            </a:r>
          </a:p>
          <a:p>
            <a:pPr lvl="1"/>
            <a:r>
              <a:rPr lang="en-US"/>
              <a:t>Works great on Docker</a:t>
            </a:r>
          </a:p>
          <a:p>
            <a:r>
              <a:rPr lang="en-US"/>
              <a:t>.NET Core Versioning</a:t>
            </a:r>
          </a:p>
          <a:p>
            <a:pPr lvl="1"/>
            <a:r>
              <a:rPr lang="en-US"/>
              <a:t>.NET Core 2.0 brings back sensible 'Runtimes' </a:t>
            </a:r>
          </a:p>
          <a:p>
            <a:pPr lvl="1"/>
            <a:r>
              <a:rPr lang="en-US"/>
              <a:t>Side by side support</a:t>
            </a:r>
          </a:p>
          <a:p>
            <a:pPr lvl="1"/>
            <a:r>
              <a:rPr lang="en-US"/>
              <a:t>Support for providing full runtime with application</a:t>
            </a:r>
          </a:p>
          <a:p>
            <a:r>
              <a:rPr lang="en-US"/>
              <a:t>High Performance</a:t>
            </a:r>
          </a:p>
          <a:p>
            <a:pPr lvl="1"/>
            <a:r>
              <a:rPr lang="en-US"/>
              <a:t>Kestrel Web Server </a:t>
            </a:r>
            <a:r>
              <a:rPr lang="en-US" sz="1200">
                <a:hlinkClick r:id="rId2"/>
              </a:rPr>
              <a:t>(TechEmpower</a:t>
            </a:r>
            <a:r>
              <a:rPr lang="en-US" sz="1200"/>
              <a:t>)</a:t>
            </a:r>
            <a:r>
              <a:rPr lang="en-US"/>
              <a:t> </a:t>
            </a:r>
          </a:p>
          <a:p>
            <a:pPr lvl="1"/>
            <a:r>
              <a:rPr lang="en-US"/>
              <a:t>Lower memory usage than classic ASP.NET</a:t>
            </a:r>
          </a:p>
          <a:p>
            <a:pPr lvl="1"/>
            <a:r>
              <a:rPr lang="en-US"/>
              <a:t>More scalable for Cloud operation</a:t>
            </a:r>
          </a:p>
        </p:txBody>
      </p:sp>
      <p:pic>
        <p:nvPicPr>
          <p:cNvPr id="6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1887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133842"/>
      </p:ext>
    </p:extLst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0488"/>
            <a:ext cx="10363200" cy="457200"/>
          </a:xfrm>
        </p:spPr>
        <p:txBody>
          <a:bodyPr/>
          <a:lstStyle/>
          <a:p>
            <a:r>
              <a:rPr lang="en-US"/>
              <a:t>ASP.NET &amp; .NET Core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4592" y="5593440"/>
            <a:ext cx="7272808" cy="648072"/>
          </a:xfrm>
          <a:prstGeom prst="rect">
            <a:avLst/>
          </a:prstGeom>
          <a:solidFill>
            <a:srgbClr val="8CB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04592" y="4537903"/>
            <a:ext cx="7272808" cy="972891"/>
          </a:xfrm>
          <a:prstGeom prst="rect">
            <a:avLst/>
          </a:prstGeom>
          <a:solidFill>
            <a:srgbClr val="007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04592" y="3742216"/>
            <a:ext cx="3600400" cy="648072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Segoe UI Light" panose="020B0502040204020203" pitchFamily="34" charset="0"/>
                <a:cs typeface="Segoe UI Light" panose="020B0502040204020203" pitchFamily="34" charset="0"/>
              </a:rPr>
              <a:t>Full </a:t>
            </a:r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.NET CLR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04592" y="1066800"/>
            <a:ext cx="7272808" cy="2506302"/>
          </a:xfrm>
          <a:prstGeom prst="rect">
            <a:avLst/>
          </a:prstGeom>
          <a:solidFill>
            <a:srgbClr val="2C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2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3012" y="1129259"/>
            <a:ext cx="105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>
                <a:latin typeface="Segoe UI Light" panose="020B0502040204020203" pitchFamily="34" charset="0"/>
                <a:cs typeface="Segoe UI Light" panose="020B0502040204020203" pitchFamily="34" charset="0"/>
              </a:rPr>
              <a:t>ASP.NET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32290" y="1273277"/>
            <a:ext cx="1440160" cy="811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Web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80462" y="1273277"/>
            <a:ext cx="1440160" cy="811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MVC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28634" y="1279627"/>
            <a:ext cx="1440160" cy="804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Razor</a:t>
            </a:r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 Pages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97446" y="4543469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>
                <a:latin typeface="Segoe UI Light" panose="020B0502040204020203" pitchFamily="34" charset="0"/>
                <a:cs typeface="Segoe UI Light" panose="020B0502040204020203" pitchFamily="34" charset="0"/>
              </a:rPr>
              <a:t>Host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92330" y="4747372"/>
            <a:ext cx="2736304" cy="6077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>
                <a:latin typeface="Segoe UI Light" panose="020B0502040204020203" pitchFamily="34" charset="0"/>
                <a:cs typeface="Segoe UI Light" panose="020B0502040204020203" pitchFamily="34" charset="0"/>
              </a:rPr>
              <a:t>Self-hosted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49008" y="3732995"/>
            <a:ext cx="3528392" cy="648072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>
                <a:latin typeface="Segoe UI Light" panose="020B0502040204020203" pitchFamily="34" charset="0"/>
                <a:cs typeface="Segoe UI Light" panose="020B0502040204020203" pitchFamily="34" charset="0"/>
              </a:rPr>
              <a:t>.NET Core CLR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32290" y="2167628"/>
            <a:ext cx="4536504" cy="459305"/>
          </a:xfrm>
          <a:prstGeom prst="rect">
            <a:avLst/>
          </a:prstGeom>
          <a:solidFill>
            <a:srgbClr val="BC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Middleware</a:t>
            </a:r>
            <a:endParaRPr lang="hr-HR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32290" y="2709579"/>
            <a:ext cx="4553022" cy="607716"/>
          </a:xfrm>
          <a:prstGeom prst="rect">
            <a:avLst/>
          </a:prstGeom>
          <a:solidFill>
            <a:srgbClr val="E7A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ASP.NET Kestrel Web Server</a:t>
            </a:r>
            <a:endParaRPr lang="hr-HR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90488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84249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44AF-FB79-4CC1-AA90-633A51A0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C7F63-94AE-4A8A-A5B0-8571505F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Console Apps</a:t>
            </a:r>
          </a:p>
          <a:p>
            <a:pPr lvl="1"/>
            <a:r>
              <a:rPr lang="en-US" sz="1600"/>
              <a:t>Every .NET Core app is a Console app</a:t>
            </a:r>
          </a:p>
          <a:p>
            <a:pPr lvl="1"/>
            <a:r>
              <a:rPr lang="en-US" sz="1600"/>
              <a:t>Every ASP.NET app is a .NET Core (2.0) app</a:t>
            </a:r>
          </a:p>
          <a:p>
            <a:pPr lvl="1"/>
            <a:r>
              <a:rPr lang="en-US" sz="1600"/>
              <a:t>Hosting is self contained in Kestrel</a:t>
            </a:r>
          </a:p>
          <a:p>
            <a:r>
              <a:rPr lang="en-US" sz="2000"/>
              <a:t>Command Line Tooling</a:t>
            </a:r>
          </a:p>
          <a:p>
            <a:pPr lvl="1"/>
            <a:r>
              <a:rPr lang="en-US" sz="1600"/>
              <a:t>Build and Run is done through Command Line Tooling</a:t>
            </a:r>
          </a:p>
          <a:p>
            <a:pPr lvl="1"/>
            <a:r>
              <a:rPr lang="en-US" sz="1600" b="1">
                <a:solidFill>
                  <a:srgbClr val="FFFFCC"/>
                </a:solidFill>
                <a:latin typeface="Consolas" panose="020B0609020204030204" pitchFamily="49" charset="0"/>
              </a:rPr>
              <a:t>dotnet new  dotnet restore  dotnet build  dotnet run</a:t>
            </a:r>
            <a:endParaRPr lang="en-US" sz="1600"/>
          </a:p>
          <a:p>
            <a:pPr lvl="1"/>
            <a:r>
              <a:rPr lang="en-US" sz="1600"/>
              <a:t>Visual Studio and other tools use CLI tools</a:t>
            </a:r>
          </a:p>
          <a:p>
            <a:r>
              <a:rPr lang="en-US" sz="2000"/>
              <a:t>.NET Core 2.0 brings back 'Runtimes'</a:t>
            </a:r>
          </a:p>
          <a:p>
            <a:pPr lvl="1"/>
            <a:r>
              <a:rPr lang="en-US" sz="1600"/>
              <a:t>.NET Core Runtime or SDK needs to be installed</a:t>
            </a:r>
          </a:p>
          <a:p>
            <a:pPr lvl="1"/>
            <a:r>
              <a:rPr lang="en-US" sz="1600"/>
              <a:t>Results in smaller build folders and deployments</a:t>
            </a:r>
          </a:p>
          <a:p>
            <a:pPr lvl="1"/>
            <a:r>
              <a:rPr lang="en-US" sz="1600"/>
              <a:t>Runtimes can be referenced through build tooling</a:t>
            </a:r>
          </a:p>
          <a:p>
            <a:pPr lvl="1"/>
            <a:r>
              <a:rPr lang="en-US" sz="1600"/>
              <a:t>Full self-contained installs still work as well</a:t>
            </a:r>
          </a:p>
        </p:txBody>
      </p:sp>
      <p:pic>
        <p:nvPicPr>
          <p:cNvPr id="4" name="Picture 4" descr="Image result for aspnet core images">
            <a:extLst>
              <a:ext uri="{FF2B5EF4-FFF2-40B4-BE49-F238E27FC236}">
                <a16:creationId xmlns:a16="http://schemas.microsoft.com/office/drawing/2014/main" id="{BC9F8C84-FA71-4DEE-823D-2A2A878E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233" y="107287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906036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7371-E804-4BE2-9ADC-8956B1C4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things change…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EA1B-8289-44F6-8F15-FC9E9F6A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077200" cy="5105400"/>
          </a:xfrm>
        </p:spPr>
        <p:txBody>
          <a:bodyPr/>
          <a:lstStyle/>
          <a:p>
            <a:r>
              <a:rPr lang="en-US"/>
              <a:t>… the more they stay the Same</a:t>
            </a:r>
          </a:p>
          <a:p>
            <a:pPr lvl="1"/>
            <a:r>
              <a:rPr lang="en-US"/>
              <a:t>Most ASP.NET MVC/API concepts remain</a:t>
            </a:r>
          </a:p>
          <a:p>
            <a:pPr lvl="1"/>
            <a:r>
              <a:rPr lang="en-US"/>
              <a:t>Most changes are in 'plumbing' and setup</a:t>
            </a:r>
          </a:p>
          <a:p>
            <a:pPr lvl="1"/>
            <a:r>
              <a:rPr lang="en-US"/>
              <a:t>Moving to .NET Core should be familiar for .NET devs</a:t>
            </a:r>
          </a:p>
          <a:p>
            <a:r>
              <a:rPr lang="en-US"/>
              <a:t>But not the Same</a:t>
            </a:r>
          </a:p>
          <a:p>
            <a:pPr lvl="1"/>
            <a:r>
              <a:rPr lang="en-US"/>
              <a:t>Configuration of ASP.NET is completely different</a:t>
            </a:r>
          </a:p>
          <a:p>
            <a:pPr lvl="1"/>
            <a:r>
              <a:rPr lang="en-US"/>
              <a:t>Everything is loaded through Dependency Injection</a:t>
            </a:r>
          </a:p>
          <a:p>
            <a:pPr lvl="1"/>
            <a:r>
              <a:rPr lang="en-US"/>
              <a:t>Lots of configuration details</a:t>
            </a:r>
          </a:p>
          <a:p>
            <a:r>
              <a:rPr lang="en-US"/>
              <a:t>But: Changes for the Better</a:t>
            </a:r>
          </a:p>
          <a:p>
            <a:pPr lvl="1"/>
            <a:r>
              <a:rPr lang="en-US"/>
              <a:t>New multi-target SDK Project Format </a:t>
            </a:r>
          </a:p>
          <a:p>
            <a:pPr lvl="1"/>
            <a:r>
              <a:rPr lang="en-US"/>
              <a:t>Modular pipeline – use only what you need</a:t>
            </a:r>
          </a:p>
          <a:p>
            <a:pPr lvl="1"/>
            <a:r>
              <a:rPr lang="en-US"/>
              <a:t>Dependency Injection for components</a:t>
            </a:r>
          </a:p>
          <a:p>
            <a:pPr lvl="1"/>
            <a:r>
              <a:rPr lang="en-US"/>
              <a:t>Proper middleware pipeline</a:t>
            </a:r>
          </a:p>
          <a:p>
            <a:pPr lvl="1"/>
            <a:r>
              <a:rPr lang="en-US"/>
              <a:t>Easier extensibility story</a:t>
            </a:r>
          </a:p>
        </p:txBody>
      </p:sp>
      <p:pic>
        <p:nvPicPr>
          <p:cNvPr id="4" name="Picture 4" descr="Image result for aspnet core images">
            <a:extLst>
              <a:ext uri="{FF2B5EF4-FFF2-40B4-BE49-F238E27FC236}">
                <a16:creationId xmlns:a16="http://schemas.microsoft.com/office/drawing/2014/main" id="{3391822B-1A6F-467E-B9CD-FF626BE7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131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54544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B5B2-11DE-4569-8A85-8AE77203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E2C0E-5B33-4283-B4A9-329A8AEBE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API and MVC are now one Framework</a:t>
            </a:r>
          </a:p>
          <a:p>
            <a:pPr lvl="1"/>
            <a:r>
              <a:rPr lang="en-US"/>
              <a:t>Controllers can serve data (Api) or ActionResult (MVC)</a:t>
            </a:r>
          </a:p>
          <a:p>
            <a:pPr lvl="1"/>
            <a:r>
              <a:rPr lang="en-US"/>
              <a:t>Single base class, single set of filters</a:t>
            </a:r>
          </a:p>
          <a:p>
            <a:pPr lvl="1"/>
            <a:r>
              <a:rPr lang="en-US"/>
              <a:t>Simpler implementation than ASP.NET WebAPI</a:t>
            </a:r>
          </a:p>
          <a:p>
            <a:r>
              <a:rPr lang="en-US"/>
              <a:t>APIs – keep it simple</a:t>
            </a:r>
          </a:p>
          <a:p>
            <a:pPr lvl="1"/>
            <a:r>
              <a:rPr lang="en-US"/>
              <a:t>Objects in Objects out</a:t>
            </a:r>
          </a:p>
          <a:p>
            <a:pPr lvl="1"/>
            <a:r>
              <a:rPr lang="en-US"/>
              <a:t>Throw exceptions for errors</a:t>
            </a:r>
          </a:p>
          <a:p>
            <a:pPr lvl="1"/>
            <a:r>
              <a:rPr lang="en-US"/>
              <a:t>Use an error Filter to format errors</a:t>
            </a:r>
          </a:p>
          <a:p>
            <a:r>
              <a:rPr lang="en-US"/>
              <a:t>Error Handling</a:t>
            </a:r>
          </a:p>
          <a:p>
            <a:pPr lvl="1"/>
            <a:r>
              <a:rPr lang="en-US"/>
              <a:t>Throw Custom Exceptions for application/logic errors</a:t>
            </a:r>
          </a:p>
          <a:p>
            <a:pPr lvl="1"/>
            <a:r>
              <a:rPr lang="en-US"/>
              <a:t>Create a custom ExceptionFilter (custom </a:t>
            </a:r>
            <a:r>
              <a:rPr lang="en-US" b="1"/>
              <a:t>ApiException</a:t>
            </a:r>
            <a:r>
              <a:rPr lang="en-US"/>
              <a:t>)</a:t>
            </a:r>
          </a:p>
          <a:p>
            <a:pPr lvl="1"/>
            <a:r>
              <a:rPr lang="en-US"/>
              <a:t>Override OnException to always return JSON</a:t>
            </a:r>
          </a:p>
          <a:p>
            <a:pPr lvl="1"/>
            <a:r>
              <a:rPr lang="en-US"/>
              <a:t>Use a consistent error result for serialization (custom </a:t>
            </a:r>
            <a:r>
              <a:rPr lang="en-US" b="1"/>
              <a:t>ApiError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6523825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7AD1-C840-4815-9256-67B357AC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7F56-A10F-439C-B6F7-B87EFD9E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762000"/>
            <a:ext cx="11480800" cy="5105400"/>
          </a:xfrm>
        </p:spPr>
        <p:txBody>
          <a:bodyPr/>
          <a:lstStyle/>
          <a:p>
            <a:r>
              <a:rPr lang="en-US" sz="2000"/>
              <a:t>A Specification Not an Implementation</a:t>
            </a:r>
          </a:p>
          <a:p>
            <a:pPr lvl="1"/>
            <a:r>
              <a:rPr lang="en-US" sz="1600"/>
              <a:t>Minimum required feature set across frameworks</a:t>
            </a:r>
          </a:p>
          <a:p>
            <a:pPr lvl="1"/>
            <a:r>
              <a:rPr lang="en-US" sz="1600"/>
              <a:t>Frameworks </a:t>
            </a:r>
            <a:r>
              <a:rPr lang="en-US" sz="1600" b="1"/>
              <a:t>have to </a:t>
            </a:r>
            <a:r>
              <a:rPr lang="en-US" sz="1600"/>
              <a:t>implement these features</a:t>
            </a:r>
          </a:p>
          <a:p>
            <a:pPr lvl="1"/>
            <a:r>
              <a:rPr lang="en-US" sz="1600"/>
              <a:t>Guaratees consistent .NET base features</a:t>
            </a:r>
          </a:p>
          <a:p>
            <a:pPr lvl="1"/>
            <a:r>
              <a:rPr lang="en-US" sz="1600"/>
              <a:t>If you create libraries – target .NET Standard</a:t>
            </a:r>
          </a:p>
          <a:p>
            <a:pPr marL="457200" lvl="1" indent="0">
              <a:buNone/>
            </a:pPr>
            <a:endParaRPr lang="en-US" sz="1600"/>
          </a:p>
        </p:txBody>
      </p:sp>
      <p:pic>
        <p:nvPicPr>
          <p:cNvPr id="4" name="Picture 2" descr="https://weblog.west-wind.com/images/2017/.NET-Standard-2.0---Making-Sense-of-.NET-Again/NetStandardPlatforms.png">
            <a:extLst>
              <a:ext uri="{FF2B5EF4-FFF2-40B4-BE49-F238E27FC236}">
                <a16:creationId xmlns:a16="http://schemas.microsoft.com/office/drawing/2014/main" id="{9027BE80-999A-4F7E-8233-1B69B7649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7696200" cy="402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spnet core images">
            <a:extLst>
              <a:ext uri="{FF2B5EF4-FFF2-40B4-BE49-F238E27FC236}">
                <a16:creationId xmlns:a16="http://schemas.microsoft.com/office/drawing/2014/main" id="{1FF85B27-A459-4831-ACBE-38DFCE67F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131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1172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r>
              <a:rPr lang="en-US"/>
              <a:t>Modern Web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610600" cy="4419600"/>
          </a:xfrm>
        </p:spPr>
        <p:txBody>
          <a:bodyPr/>
          <a:lstStyle/>
          <a:p>
            <a:r>
              <a:rPr lang="en-US"/>
              <a:t>Lots has changed in the last 5 years</a:t>
            </a:r>
          </a:p>
          <a:p>
            <a:pPr lvl="1"/>
            <a:r>
              <a:rPr lang="en-US"/>
              <a:t>From Server based HTML Rendering </a:t>
            </a:r>
          </a:p>
          <a:p>
            <a:pPr lvl="1"/>
            <a:r>
              <a:rPr lang="en-US"/>
              <a:t>To all UI rendered on Client</a:t>
            </a:r>
          </a:p>
          <a:p>
            <a:r>
              <a:rPr lang="en-US"/>
              <a:t>Client centric development</a:t>
            </a:r>
          </a:p>
          <a:p>
            <a:pPr lvl="1"/>
            <a:r>
              <a:rPr lang="en-US"/>
              <a:t>Rich, much more interactive clients</a:t>
            </a:r>
          </a:p>
          <a:p>
            <a:pPr lvl="1"/>
            <a:r>
              <a:rPr lang="en-US"/>
              <a:t>Client side logic for UI management</a:t>
            </a:r>
          </a:p>
          <a:p>
            <a:pPr lvl="1"/>
            <a:r>
              <a:rPr lang="en-US"/>
              <a:t>Stateful clients</a:t>
            </a:r>
          </a:p>
          <a:p>
            <a:r>
              <a:rPr lang="en-US"/>
              <a:t>Servers used primarily for Data</a:t>
            </a:r>
          </a:p>
          <a:p>
            <a:pPr lvl="1"/>
            <a:r>
              <a:rPr lang="en-US"/>
              <a:t>SPA Applications use Web APIs</a:t>
            </a:r>
          </a:p>
          <a:p>
            <a:pPr lvl="1"/>
            <a:r>
              <a:rPr lang="en-US"/>
              <a:t>Server hosts data and business logic</a:t>
            </a:r>
          </a:p>
          <a:p>
            <a:pPr lvl="1"/>
            <a:r>
              <a:rPr lang="en-US"/>
              <a:t>Server no longer generates UI (MVC/WebForms of old)</a:t>
            </a:r>
          </a:p>
          <a:p>
            <a:pPr lvl="1"/>
            <a:r>
              <a:rPr lang="en-US"/>
              <a:t>Server generated content still relevant for Content Sites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2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over/>
      </p:transition>
    </mc:Choice>
    <mc:Fallback xmlns="">
      <p:transition spd="med">
        <p:cov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B55DFA-8826-4929-AB95-D73ACCE4F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Angular and ASP.NET Together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5CA2D1-9146-493F-8F5A-7DD7049EA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doing the dance</a:t>
            </a:r>
          </a:p>
        </p:txBody>
      </p:sp>
    </p:spTree>
    <p:extLst>
      <p:ext uri="{BB962C8B-B14F-4D97-AF65-F5344CB8AC3E}">
        <p14:creationId xmlns:p14="http://schemas.microsoft.com/office/powerpoint/2010/main" val="3832911437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4E404E-3691-4405-9577-82076EA7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5A6C60-1355-417F-B96F-CEEF9DB20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Not a Natural Fit</a:t>
            </a:r>
          </a:p>
          <a:p>
            <a:pPr lvl="1"/>
            <a:r>
              <a:rPr lang="en-US" sz="2000"/>
              <a:t>Angular wants to take over the entire client side</a:t>
            </a:r>
          </a:p>
          <a:p>
            <a:pPr lvl="1"/>
            <a:r>
              <a:rPr lang="en-US" sz="2000"/>
              <a:t>ASP.NET Provides its own Web publishing</a:t>
            </a:r>
          </a:p>
          <a:p>
            <a:r>
              <a:rPr lang="en-US" sz="2400"/>
              <a:t>Dev vs. Production</a:t>
            </a:r>
          </a:p>
          <a:p>
            <a:pPr lvl="1"/>
            <a:r>
              <a:rPr lang="en-US" sz="2000"/>
              <a:t>Running with the Development server</a:t>
            </a:r>
          </a:p>
          <a:p>
            <a:pPr lvl="1"/>
            <a:r>
              <a:rPr lang="en-US" sz="2000"/>
              <a:t>Production running behind a full Web Server / Proxy</a:t>
            </a:r>
          </a:p>
          <a:p>
            <a:r>
              <a:rPr lang="en-US" sz="2400"/>
              <a:t>Output Options</a:t>
            </a:r>
          </a:p>
          <a:p>
            <a:pPr lvl="1"/>
            <a:r>
              <a:rPr lang="en-US" sz="2000"/>
              <a:t>Separate sites</a:t>
            </a:r>
          </a:p>
          <a:p>
            <a:pPr lvl="1"/>
            <a:r>
              <a:rPr lang="en-US" sz="2000"/>
              <a:t>Single Site</a:t>
            </a:r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71387233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Angular  &amp; ASP.NET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9172"/>
            <a:ext cx="8610600" cy="5105400"/>
          </a:xfrm>
        </p:spPr>
        <p:txBody>
          <a:bodyPr/>
          <a:lstStyle/>
          <a:p>
            <a:r>
              <a:rPr lang="en-US" sz="2000"/>
              <a:t>ASP.NET API Project</a:t>
            </a:r>
          </a:p>
          <a:p>
            <a:pPr lvl="1"/>
            <a:r>
              <a:rPr lang="en-US" sz="1600"/>
              <a:t>Serve JSON data to Angular Front end</a:t>
            </a:r>
          </a:p>
          <a:p>
            <a:pPr lvl="1"/>
            <a:r>
              <a:rPr lang="en-US" sz="1600"/>
              <a:t>Data Access and Business Logic</a:t>
            </a:r>
          </a:p>
          <a:p>
            <a:r>
              <a:rPr lang="en-US" sz="2000"/>
              <a:t>Use Separate Projects</a:t>
            </a:r>
          </a:p>
          <a:p>
            <a:pPr lvl="1"/>
            <a:r>
              <a:rPr lang="en-US" sz="1600"/>
              <a:t>Core Project for API</a:t>
            </a:r>
          </a:p>
          <a:p>
            <a:pPr lvl="1"/>
            <a:r>
              <a:rPr lang="en-US" sz="1600" b="1">
                <a:solidFill>
                  <a:srgbClr val="FFFFCC"/>
                </a:solidFill>
              </a:rPr>
              <a:t>Web Site Project</a:t>
            </a:r>
            <a:r>
              <a:rPr lang="en-US" sz="1600" b="1"/>
              <a:t> </a:t>
            </a:r>
            <a:r>
              <a:rPr lang="en-US" sz="1600"/>
              <a:t>for UI</a:t>
            </a:r>
          </a:p>
          <a:p>
            <a:pPr lvl="1"/>
            <a:r>
              <a:rPr lang="en-US" sz="1600"/>
              <a:t>Mark </a:t>
            </a:r>
            <a:r>
              <a:rPr lang="en-US" sz="1600" b="1">
                <a:solidFill>
                  <a:srgbClr val="FFFFCC"/>
                </a:solidFill>
              </a:rPr>
              <a:t>node_modules</a:t>
            </a:r>
            <a:r>
              <a:rPr lang="en-US" sz="1600"/>
              <a:t> hidden</a:t>
            </a:r>
          </a:p>
          <a:p>
            <a:pPr lvl="1"/>
            <a:r>
              <a:rPr lang="en-US" sz="1600"/>
              <a:t>Build Angular output to ASP wwwroot</a:t>
            </a:r>
          </a:p>
          <a:p>
            <a:r>
              <a:rPr lang="en-US"/>
              <a:t>Typical Dev Usage</a:t>
            </a:r>
          </a:p>
          <a:p>
            <a:pPr lvl="1"/>
            <a:r>
              <a:rPr lang="en-US" sz="1600"/>
              <a:t>Angular runs </a:t>
            </a:r>
            <a:r>
              <a:rPr lang="en-US" sz="1600" b="1"/>
              <a:t>ng-serve</a:t>
            </a:r>
            <a:r>
              <a:rPr lang="en-US" sz="1600"/>
              <a:t> dev server</a:t>
            </a:r>
          </a:p>
          <a:p>
            <a:pPr lvl="1"/>
            <a:r>
              <a:rPr lang="en-US" sz="1600"/>
              <a:t>ASP.NET runs Kestrel</a:t>
            </a:r>
          </a:p>
          <a:p>
            <a:pPr lvl="1"/>
            <a:r>
              <a:rPr lang="en-US" sz="1600"/>
              <a:t>Or runs IIS Express</a:t>
            </a:r>
          </a:p>
          <a:p>
            <a:r>
              <a:rPr lang="en-US"/>
              <a:t>Production Usage</a:t>
            </a:r>
          </a:p>
          <a:p>
            <a:pPr lvl="1"/>
            <a:r>
              <a:rPr lang="en-US" sz="1600"/>
              <a:t>Use single site w/ merged wwwroot</a:t>
            </a:r>
          </a:p>
          <a:p>
            <a:pPr lvl="1"/>
            <a:r>
              <a:rPr lang="en-US" sz="1600"/>
              <a:t>Use separate sites/sub-domains</a:t>
            </a:r>
            <a:endParaRPr lang="en-US" sz="1600" b="1"/>
          </a:p>
        </p:txBody>
      </p:sp>
      <p:pic>
        <p:nvPicPr>
          <p:cNvPr id="5" name="Picture 2" descr="https://weblog.west-wind.com/images/2017/Updated-AlbumViewer-ASP.NET-Core-App-to-Angular-4/SeparateAngular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-14748"/>
            <a:ext cx="4572000" cy="68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56831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2000"/>
            <a:ext cx="975360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 </a:t>
            </a:r>
            <a:r>
              <a:rPr lang="en-US" sz="2400" b="0"/>
              <a:t>(dev)</a:t>
            </a:r>
            <a:endParaRPr lang="en-US" b="0"/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06909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354394"/>
            <a:ext cx="1813886" cy="5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1066800" cy="3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03448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55480"/>
            <a:ext cx="9753599" cy="5926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0378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870" y="1532380"/>
            <a:ext cx="990600" cy="359258"/>
          </a:xfrm>
          <a:prstGeom prst="rect">
            <a:avLst/>
          </a:prstGeom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49150"/>
            <a:ext cx="1959886" cy="5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456180"/>
            <a:ext cx="1066800" cy="346531"/>
          </a:xfrm>
          <a:prstGeom prst="rect">
            <a:avLst/>
          </a:prstGeom>
        </p:spPr>
      </p:pic>
      <p:pic>
        <p:nvPicPr>
          <p:cNvPr id="21510" name="Picture 6" descr="https://cdn.wp.nginx.com/wp-content/uploads/2015/04/NGINX_logo_rgb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71" y="1635993"/>
            <a:ext cx="660929" cy="15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055944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1E11-8D8E-46F0-9639-941B799B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5614-ADC5-4D16-98C1-02B9941AF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480800" cy="5105400"/>
          </a:xfrm>
        </p:spPr>
        <p:txBody>
          <a:bodyPr/>
          <a:lstStyle/>
          <a:p>
            <a:r>
              <a:rPr lang="en-US"/>
              <a:t>Single Site Output</a:t>
            </a:r>
          </a:p>
          <a:p>
            <a:pPr lvl="1"/>
            <a:r>
              <a:rPr lang="en-US"/>
              <a:t>ASP.NET Core site hosts Angular Application</a:t>
            </a:r>
          </a:p>
          <a:p>
            <a:pPr lvl="1"/>
            <a:r>
              <a:rPr lang="en-US"/>
              <a:t>Need to build Angular CLI output into </a:t>
            </a:r>
            <a:r>
              <a:rPr lang="en-US" b="1"/>
              <a:t>wwwroot</a:t>
            </a:r>
          </a:p>
          <a:p>
            <a:pPr lvl="1"/>
            <a:r>
              <a:rPr lang="en-US"/>
              <a:t>Pro: Easier to deploy and manage</a:t>
            </a:r>
          </a:p>
          <a:p>
            <a:pPr lvl="1"/>
            <a:r>
              <a:rPr lang="en-US"/>
              <a:t>Pro: Single Site hosting</a:t>
            </a:r>
          </a:p>
          <a:p>
            <a:pPr lvl="1"/>
            <a:r>
              <a:rPr lang="en-US"/>
              <a:t>Con: Angular CLI controls wwwroot (removes during dev, recreates on build)</a:t>
            </a:r>
          </a:p>
          <a:p>
            <a:r>
              <a:rPr lang="en-US"/>
              <a:t>Separate Sites</a:t>
            </a:r>
          </a:p>
          <a:p>
            <a:pPr lvl="1"/>
            <a:r>
              <a:rPr lang="en-US"/>
              <a:t>Use separate sites for Angular and ASP.NET API</a:t>
            </a:r>
          </a:p>
          <a:p>
            <a:pPr lvl="1"/>
            <a:r>
              <a:rPr lang="en-US" b="1"/>
              <a:t>main.site.com </a:t>
            </a:r>
            <a:r>
              <a:rPr lang="en-US"/>
              <a:t>and </a:t>
            </a:r>
            <a:r>
              <a:rPr lang="en-US" b="1"/>
              <a:t>api.site.com</a:t>
            </a:r>
          </a:p>
          <a:p>
            <a:pPr lvl="1"/>
            <a:r>
              <a:rPr lang="en-US"/>
              <a:t>Make sure to enable CORS in ASP.NET</a:t>
            </a:r>
          </a:p>
          <a:p>
            <a:pPr lvl="1"/>
            <a:r>
              <a:rPr lang="en-US"/>
              <a:t>Pro: Same as development process</a:t>
            </a:r>
          </a:p>
          <a:p>
            <a:pPr lvl="1"/>
            <a:r>
              <a:rPr lang="en-US"/>
              <a:t>Pro: Optimized servers for static and API</a:t>
            </a:r>
          </a:p>
          <a:p>
            <a:pPr lvl="1"/>
            <a:r>
              <a:rPr lang="en-US"/>
              <a:t>Con: requires multiple sites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74087"/>
      </p:ext>
    </p:extLst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FAE67-40E9-4CF2-AD96-B50A8DC7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Separation of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716D-88D1-4008-908A-D75BE0006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Server Side in .NET	</a:t>
            </a:r>
          </a:p>
          <a:p>
            <a:pPr lvl="1"/>
            <a:r>
              <a:rPr lang="en-US" sz="2000"/>
              <a:t>Separate Web API functionality from 'business' rules</a:t>
            </a:r>
          </a:p>
          <a:p>
            <a:pPr lvl="1"/>
            <a:r>
              <a:rPr lang="en-US" sz="2000"/>
              <a:t>Move business logic/repositories into separate project</a:t>
            </a:r>
          </a:p>
          <a:p>
            <a:pPr lvl="1"/>
            <a:r>
              <a:rPr lang="en-US" sz="2000"/>
              <a:t>Break out additional utilities, support libs etc. into projects</a:t>
            </a:r>
          </a:p>
          <a:p>
            <a:pPr lvl="1"/>
            <a:r>
              <a:rPr lang="en-US" sz="2000"/>
              <a:t>Keep it modular</a:t>
            </a:r>
          </a:p>
          <a:p>
            <a:pPr lvl="1"/>
            <a:endParaRPr lang="en-US" sz="2000"/>
          </a:p>
          <a:p>
            <a:r>
              <a:rPr lang="en-US" sz="2400"/>
              <a:t>Client Side in Angular</a:t>
            </a:r>
          </a:p>
          <a:p>
            <a:pPr lvl="1"/>
            <a:r>
              <a:rPr lang="en-US" sz="2000"/>
              <a:t>Break out logic into Feature Folders</a:t>
            </a:r>
          </a:p>
          <a:p>
            <a:pPr lvl="1"/>
            <a:r>
              <a:rPr lang="en-US" sz="2000"/>
              <a:t>Break out larger silos into Modules</a:t>
            </a:r>
          </a:p>
          <a:p>
            <a:pPr lvl="1"/>
            <a:r>
              <a:rPr lang="en-US" sz="2000"/>
              <a:t>Reusable/Redistributable components</a:t>
            </a:r>
            <a:br>
              <a:rPr lang="en-US" sz="2000"/>
            </a:br>
            <a:r>
              <a:rPr lang="en-US" sz="2000"/>
              <a:t>work best with modules.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89938130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66800"/>
            <a:ext cx="11480800" cy="5181600"/>
          </a:xfrm>
        </p:spPr>
        <p:txBody>
          <a:bodyPr/>
          <a:lstStyle/>
          <a:p>
            <a:r>
              <a:rPr lang="en-US"/>
              <a:t>Configure CORS in ASP.NET Core </a:t>
            </a:r>
            <a:r>
              <a:rPr lang="en-US" sz="1800" b="0"/>
              <a:t>(Cross Origin Resource Sharing)</a:t>
            </a:r>
          </a:p>
          <a:p>
            <a:pPr lvl="1"/>
            <a:br>
              <a:rPr lang="en-US"/>
            </a:br>
            <a:br>
              <a:rPr lang="en-US"/>
            </a:br>
            <a:endParaRPr lang="en-US"/>
          </a:p>
          <a:p>
            <a:endParaRPr lang="en-US"/>
          </a:p>
          <a:p>
            <a:endParaRPr lang="en-US"/>
          </a:p>
          <a:p>
            <a:endParaRPr lang="en-US" sz="3400"/>
          </a:p>
          <a:p>
            <a:r>
              <a:rPr lang="en-US"/>
              <a:t>Build Output to wwwroot</a:t>
            </a:r>
          </a:p>
          <a:p>
            <a:pPr lvl="1"/>
            <a:r>
              <a:rPr lang="en-US"/>
              <a:t>Send Angular CLI build output to </a:t>
            </a:r>
            <a:r>
              <a:rPr lang="pl-PL" b="1"/>
              <a:t>wwwroot</a:t>
            </a:r>
          </a:p>
          <a:p>
            <a:pPr lvl="1"/>
            <a:r>
              <a:rPr lang="pl-PL"/>
              <a:t>Allows ASP.NET Core App to run full App in Production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629785"/>
            <a:ext cx="4762455" cy="2561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1" y="2076546"/>
            <a:ext cx="3895334" cy="673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1" y="3138395"/>
            <a:ext cx="3895334" cy="730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3791" y="25116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or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B5E242-F562-4A8A-A199-5280F9FD6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511942"/>
            <a:ext cx="6603678" cy="4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9729"/>
      </p:ext>
    </p:extLst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41EB05-B2AB-44EE-AF3C-13BE0B68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Error Handling </a:t>
            </a:r>
            <a:r>
              <a:rPr lang="en-US" sz="2400" b="0"/>
              <a:t>(server)</a:t>
            </a:r>
            <a:endParaRPr lang="en-US" b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A8C8E-D7FD-43AC-A816-29BE11AF8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0"/>
            <a:ext cx="11480800" cy="5181600"/>
          </a:xfrm>
        </p:spPr>
        <p:txBody>
          <a:bodyPr/>
          <a:lstStyle/>
          <a:p>
            <a:r>
              <a:rPr lang="en-US"/>
              <a:t>Class Declaration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Handle Errors – Throw known Exception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87C79-649F-48A8-8B41-85BF0806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3365440"/>
            <a:ext cx="11658601" cy="3466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54B18-DDA0-4801-8E43-6D478FA5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90908"/>
            <a:ext cx="5969000" cy="95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92193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CE8F-35B9-45B6-AD45-624C468B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Error Handling </a:t>
            </a:r>
            <a:r>
              <a:rPr lang="en-US" sz="2400" b="0"/>
              <a:t>(server cont.)</a:t>
            </a:r>
            <a:endParaRPr lang="en-US" b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E61B5-6C01-4700-8DD1-D9A59F4B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69509"/>
            <a:ext cx="6629400" cy="61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13179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15000"/>
                    </a14:imgEffect>
                  </a14:imgLayer>
                </a14:imgProps>
              </a:ext>
            </a:extLst>
          </a:blip>
          <a:srcRect/>
          <a:stretch>
            <a:fillRect t="-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855480"/>
            <a:ext cx="9753599" cy="5926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</a:t>
            </a:r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0378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870" y="1532380"/>
            <a:ext cx="990600" cy="359258"/>
          </a:xfrm>
          <a:prstGeom prst="rect">
            <a:avLst/>
          </a:prstGeom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49150"/>
            <a:ext cx="1959886" cy="5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456180"/>
            <a:ext cx="1066800" cy="346531"/>
          </a:xfrm>
          <a:prstGeom prst="rect">
            <a:avLst/>
          </a:prstGeom>
        </p:spPr>
      </p:pic>
      <p:pic>
        <p:nvPicPr>
          <p:cNvPr id="21510" name="Picture 6" descr="https://cdn.wp.nginx.com/wp-content/uploads/2015/04/NGINX_logo_rgb-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71" y="1635993"/>
            <a:ext cx="660929" cy="15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48191"/>
      </p:ext>
    </p:extLst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E6A6E1-65F0-4412-BB57-4593BF1B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Error Handling </a:t>
            </a:r>
            <a:r>
              <a:rPr lang="en-US" sz="2400" b="0"/>
              <a:t>(client)</a:t>
            </a:r>
            <a:endParaRPr lang="en-US" b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0699C-848E-4F40-B1CB-9E59EA08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38200"/>
            <a:ext cx="11480800" cy="5105400"/>
          </a:xfrm>
        </p:spPr>
        <p:txBody>
          <a:bodyPr/>
          <a:lstStyle/>
          <a:p>
            <a:r>
              <a:rPr lang="en-US" sz="1800"/>
              <a:t>Capture and reformat Http Errors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r>
              <a:rPr lang="en-US" sz="1800"/>
              <a:t>Always return a known Error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B2922-DC83-4D27-9394-99CA8EAB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4138"/>
            <a:ext cx="6324600" cy="15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EA0C8-09CC-48A8-83C4-3284EFE8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9" y="3119138"/>
            <a:ext cx="5080001" cy="3586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E5720-C1E5-472C-BDA1-FB7CA394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143" y="3119878"/>
            <a:ext cx="5613401" cy="35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3440"/>
      </p:ext>
    </p:ext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DC11-D0B0-4DC1-BDBA-A7CC284B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Side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5AC66-B73E-4EF3-A155-B85DBFDFF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991600" cy="5105400"/>
          </a:xfrm>
        </p:spPr>
        <p:txBody>
          <a:bodyPr/>
          <a:lstStyle/>
          <a:p>
            <a:r>
              <a:rPr lang="en-US"/>
              <a:t>Complex Identity System</a:t>
            </a:r>
          </a:p>
          <a:p>
            <a:pPr lvl="1"/>
            <a:r>
              <a:rPr lang="en-US"/>
              <a:t>Authentication/Authorization based on ASP.NET Identity</a:t>
            </a:r>
          </a:p>
          <a:p>
            <a:pPr lvl="1"/>
            <a:r>
              <a:rPr lang="en-US"/>
              <a:t>Uses EF to store and manage user accounts</a:t>
            </a:r>
          </a:p>
          <a:p>
            <a:pPr lvl="1"/>
            <a:r>
              <a:rPr lang="en-US"/>
              <a:t>Complex and woefully incomplete</a:t>
            </a:r>
          </a:p>
          <a:p>
            <a:r>
              <a:rPr lang="en-US"/>
              <a:t>Real world: Use Identity Server for full featured Auth</a:t>
            </a:r>
          </a:p>
          <a:p>
            <a:pPr lvl="1"/>
            <a:r>
              <a:rPr lang="en-US"/>
              <a:t>Identity server provides a full Auth solution</a:t>
            </a:r>
          </a:p>
          <a:p>
            <a:pPr lvl="1"/>
            <a:r>
              <a:rPr lang="en-US"/>
              <a:t>Token Service, user management, login as a service</a:t>
            </a:r>
          </a:p>
          <a:p>
            <a:pPr lvl="1"/>
            <a:r>
              <a:rPr lang="en-US"/>
              <a:t>Includes backend user administration</a:t>
            </a:r>
          </a:p>
          <a:p>
            <a:r>
              <a:rPr lang="en-US"/>
              <a:t>Simple Authentication is possible in Core</a:t>
            </a:r>
          </a:p>
          <a:p>
            <a:pPr lvl="1"/>
            <a:r>
              <a:rPr lang="en-US"/>
              <a:t>You can implement Simple Cookie/Claims Authentication</a:t>
            </a:r>
          </a:p>
          <a:p>
            <a:pPr lvl="1"/>
            <a:r>
              <a:rPr lang="en-US"/>
              <a:t>Only takes a few lines of code on Server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5321"/>
      </p:ext>
    </p:extLst>
  </p:cSld>
  <p:clrMapOvr>
    <a:masterClrMapping/>
  </p:clrMapOvr>
  <p:transition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0A17-D5CD-4148-95DB-91E878D2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Authentication </a:t>
            </a:r>
            <a:r>
              <a:rPr lang="en-US" sz="2400" b="0"/>
              <a:t>(server)</a:t>
            </a:r>
            <a:endParaRPr lang="en-US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42B8-603C-4BBD-911D-FF791868C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0"/>
            <a:ext cx="11480800" cy="5105400"/>
          </a:xfrm>
        </p:spPr>
        <p:txBody>
          <a:bodyPr/>
          <a:lstStyle/>
          <a:p>
            <a:r>
              <a:rPr lang="en-US" sz="1800"/>
              <a:t>Configure Authentication Scheme</a:t>
            </a:r>
          </a:p>
          <a:p>
            <a:pPr marL="0" indent="0">
              <a:buNone/>
            </a:pPr>
            <a:br>
              <a:rPr lang="en-US" sz="1800"/>
            </a:br>
            <a:endParaRPr lang="en-US" sz="1800"/>
          </a:p>
          <a:p>
            <a:endParaRPr lang="en-US" sz="1000"/>
          </a:p>
          <a:p>
            <a:r>
              <a:rPr lang="en-US" sz="1800"/>
              <a:t>Simple Claims based Cookie Signin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E2F38-9AE4-4978-B9A8-0FE07DC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33478"/>
            <a:ext cx="6762423" cy="1204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4CC70-8663-49F0-9F19-19E1F622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68" y="2796578"/>
            <a:ext cx="8800732" cy="40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89403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476E-DE57-4521-A97F-9589E62E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Client Side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CE977-634C-4E6E-93F8-B4D99059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219200"/>
            <a:ext cx="11480800" cy="5105400"/>
          </a:xfrm>
        </p:spPr>
        <p:txBody>
          <a:bodyPr/>
          <a:lstStyle/>
          <a:p>
            <a:r>
              <a:rPr lang="en-US" sz="2000"/>
              <a:t>Cache Login Status on Client</a:t>
            </a:r>
          </a:p>
          <a:p>
            <a:pPr lvl="1"/>
            <a:r>
              <a:rPr lang="en-US" sz="1600"/>
              <a:t>Call Login on the Server</a:t>
            </a:r>
          </a:p>
          <a:p>
            <a:pPr lvl="1"/>
            <a:r>
              <a:rPr lang="en-US" sz="1600"/>
              <a:t>On success store status in a service property</a:t>
            </a:r>
          </a:p>
          <a:p>
            <a:r>
              <a:rPr lang="en-US" sz="2000"/>
              <a:t>Check back for Status</a:t>
            </a:r>
          </a:p>
          <a:p>
            <a:pPr lvl="1"/>
            <a:r>
              <a:rPr lang="en-US" sz="1400"/>
              <a:t>Check at intervals</a:t>
            </a:r>
          </a:p>
          <a:p>
            <a:pPr lvl="1"/>
            <a:r>
              <a:rPr lang="en-US" sz="1400"/>
              <a:t>Verify if user is still logged in</a:t>
            </a:r>
          </a:p>
          <a:p>
            <a:pPr lvl="1"/>
            <a:r>
              <a:rPr lang="en-US" sz="1400"/>
              <a:t>Or: Intercept HTTP request and update</a:t>
            </a:r>
          </a:p>
          <a:p>
            <a:pPr lvl="1"/>
            <a:r>
              <a:rPr lang="en-US" sz="1400"/>
              <a:t>On changed login status show a message</a:t>
            </a:r>
          </a:p>
          <a:p>
            <a:r>
              <a:rPr lang="en-US" sz="2000"/>
              <a:t>Never trust Client Auth Status</a:t>
            </a:r>
          </a:p>
          <a:p>
            <a:pPr lvl="1"/>
            <a:r>
              <a:rPr lang="en-US" sz="1400"/>
              <a:t>Remember: It's JavaScript</a:t>
            </a:r>
          </a:p>
          <a:p>
            <a:pPr lvl="1"/>
            <a:r>
              <a:rPr lang="en-US" sz="1400"/>
              <a:t>Client can mess with your client code</a:t>
            </a:r>
          </a:p>
          <a:p>
            <a:pPr lvl="1"/>
            <a:r>
              <a:rPr lang="en-US" sz="1400" b="1">
                <a:solidFill>
                  <a:srgbClr val="FFFFCC"/>
                </a:solidFill>
              </a:rPr>
              <a:t>Always</a:t>
            </a:r>
            <a:r>
              <a:rPr lang="en-US" sz="1400"/>
              <a:t> double check authentication on the server!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EA4F5-0D36-448C-BA66-D697A373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787" y="3352800"/>
            <a:ext cx="7311809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2981B-F7DC-4B8B-B132-4C7FF9FD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787" y="34752"/>
            <a:ext cx="6106638" cy="31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82985"/>
      </p:ext>
    </p:extLst>
  </p:cSld>
  <p:clrMapOvr>
    <a:masterClrMapping/>
  </p:clrMapOvr>
  <p:transition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on IIS</a:t>
            </a:r>
          </a:p>
        </p:txBody>
      </p:sp>
      <p:pic>
        <p:nvPicPr>
          <p:cNvPr id="4" name="Picture 2" descr="https://weblog.west-wind.com/images/2017/Publishing-ASP.NET-Core-Applications-to-IIS/IISHosting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8" y="914400"/>
            <a:ext cx="9448800" cy="5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771" y="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09205"/>
      </p:ext>
    </p:extLst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252"/>
            <a:ext cx="7696200" cy="609600"/>
          </a:xfrm>
        </p:spPr>
        <p:txBody>
          <a:bodyPr/>
          <a:lstStyle/>
          <a:p>
            <a:r>
              <a:rPr lang="en-US"/>
              <a:t>Let IIS Serve Static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11480800" cy="5105400"/>
          </a:xfrm>
        </p:spPr>
        <p:txBody>
          <a:bodyPr/>
          <a:lstStyle/>
          <a:p>
            <a:r>
              <a:rPr lang="pl-PL"/>
              <a:t>AspNetCoreModule</a:t>
            </a:r>
          </a:p>
          <a:p>
            <a:pPr lvl="1"/>
            <a:r>
              <a:rPr lang="pl-PL"/>
              <a:t>Forwards all requests from IIS to Kestrel</a:t>
            </a:r>
          </a:p>
          <a:p>
            <a:pPr lvl="1"/>
            <a:r>
              <a:rPr lang="pl-PL"/>
              <a:t>Includes all files – static, and application</a:t>
            </a:r>
          </a:p>
          <a:p>
            <a:r>
              <a:rPr lang="en-US"/>
              <a:t>Static Content </a:t>
            </a:r>
            <a:endParaRPr lang="pl-PL"/>
          </a:p>
          <a:p>
            <a:pPr lvl="1"/>
            <a:r>
              <a:rPr lang="en-US"/>
              <a:t>Kestrel is slow with </a:t>
            </a:r>
            <a:r>
              <a:rPr lang="pl-PL"/>
              <a:t>static content</a:t>
            </a:r>
          </a:p>
          <a:p>
            <a:pPr lvl="1"/>
            <a:r>
              <a:rPr lang="en-US"/>
              <a:t>IIS Kernel Caching is very fast</a:t>
            </a:r>
          </a:p>
          <a:p>
            <a:pPr lvl="1"/>
            <a:r>
              <a:rPr lang="en-US"/>
              <a:t>IIS has built-in Content Compression</a:t>
            </a:r>
            <a:endParaRPr lang="pl-PL"/>
          </a:p>
          <a:p>
            <a:r>
              <a:rPr lang="pl-PL"/>
              <a:t>IIS – Use IISRewrite</a:t>
            </a:r>
          </a:p>
          <a:p>
            <a:pPr lvl="1"/>
            <a:r>
              <a:rPr lang="pl-PL"/>
              <a:t>Rewrite static file Url</a:t>
            </a:r>
          </a:p>
          <a:p>
            <a:pPr lvl="1"/>
            <a:r>
              <a:rPr lang="pl-PL"/>
              <a:t>Rewrite HTML 5 Client Routing</a:t>
            </a:r>
          </a:p>
          <a:p>
            <a:pPr lvl="1"/>
            <a:r>
              <a:rPr lang="pl-PL"/>
              <a:t>Everything else passed to Kestrel</a:t>
            </a:r>
            <a:endParaRPr lang="en-US"/>
          </a:p>
        </p:txBody>
      </p:sp>
      <p:pic>
        <p:nvPicPr>
          <p:cNvPr id="5" name="Picture 4" descr="Image result for aspnet core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97126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09365"/>
      </p:ext>
    </p:extLst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/>
              <a:t>IIS Rewrite Rules </a:t>
            </a:r>
            <a:r>
              <a:rPr lang="en-US" sz="2000"/>
              <a:t>for </a:t>
            </a:r>
            <a:r>
              <a:rPr lang="pl-PL" sz="2000"/>
              <a:t>Static Files/HTML 5 Routes</a:t>
            </a:r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65011"/>
            <a:ext cx="10820400" cy="6166485"/>
          </a:xfrm>
          <a:prstGeom prst="rect">
            <a:avLst/>
          </a:prstGeom>
          <a:solidFill>
            <a:schemeClr val="tx2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Picture 4" descr="Image result for aspnet core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228600"/>
            <a:ext cx="1549511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10089"/>
      </p:ext>
    </p:extLst>
  </p:cSld>
  <p:clrMapOvr>
    <a:masterClrMapping/>
  </p:clrMapOvr>
  <p:transition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Publishing ASP.NET Core on IIS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ASP.NET Core Apps are published</a:t>
            </a:r>
          </a:p>
          <a:p>
            <a:pPr lvl="1"/>
            <a:r>
              <a:rPr lang="en-US">
                <a:latin typeface="Consolas" panose="020B0609020204030204" pitchFamily="49" charset="0"/>
              </a:rPr>
              <a:t>dotnet publish</a:t>
            </a:r>
            <a:r>
              <a:rPr lang="en-US"/>
              <a:t> creates a </a:t>
            </a:r>
            <a:r>
              <a:rPr lang="en-US" i="1"/>
              <a:t>publish</a:t>
            </a:r>
            <a:r>
              <a:rPr lang="en-US"/>
              <a:t> folder</a:t>
            </a:r>
          </a:p>
          <a:p>
            <a:pPr lvl="1"/>
            <a:r>
              <a:rPr lang="en-US"/>
              <a:t>Publish folder is self contained</a:t>
            </a:r>
          </a:p>
          <a:p>
            <a:pPr lvl="2"/>
            <a:r>
              <a:rPr lang="en-US"/>
              <a:t>Your compiled binaries</a:t>
            </a:r>
          </a:p>
          <a:p>
            <a:pPr lvl="2"/>
            <a:r>
              <a:rPr lang="en-US"/>
              <a:t>Support libraries</a:t>
            </a:r>
          </a:p>
          <a:p>
            <a:pPr lvl="2"/>
            <a:r>
              <a:rPr lang="en-US"/>
              <a:t>Optionally can contain entire runtime</a:t>
            </a:r>
          </a:p>
          <a:p>
            <a:pPr lvl="2"/>
            <a:r>
              <a:rPr lang="en-US"/>
              <a:t>Usually references pre-installed runtime</a:t>
            </a:r>
          </a:p>
          <a:p>
            <a:r>
              <a:rPr lang="en-US"/>
              <a:t>VS Publish and MsDeploy</a:t>
            </a:r>
          </a:p>
          <a:p>
            <a:pPr lvl="1"/>
            <a:r>
              <a:rPr lang="en-US"/>
              <a:t>Existing tools work to deploy to a live Web site</a:t>
            </a:r>
          </a:p>
          <a:p>
            <a:pPr lvl="1"/>
            <a:r>
              <a:rPr lang="en-US"/>
              <a:t>Make sure server has .NET Core Runtimes installed </a:t>
            </a:r>
            <a:r>
              <a:rPr lang="en-US" sz="1400"/>
              <a:t>(unless you build with local runtimes)</a:t>
            </a:r>
            <a:endParaRPr lang="en-US"/>
          </a:p>
          <a:p>
            <a:pPr lvl="1"/>
            <a:r>
              <a:rPr lang="en-US"/>
              <a:t>Make sure server has  </a:t>
            </a:r>
            <a:r>
              <a:rPr lang="en-US" b="1"/>
              <a:t>Windows Server Hosting</a:t>
            </a:r>
            <a:r>
              <a:rPr lang="en-US"/>
              <a:t> pack </a:t>
            </a:r>
            <a:r>
              <a:rPr lang="en-US" sz="1400"/>
              <a:t>(installs ASP.NET Core Module)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Picture 4" descr="Image result for aspnet core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772" y="0"/>
            <a:ext cx="199222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970706"/>
      </p:ext>
    </p:extLst>
  </p:cSld>
  <p:clrMapOvr>
    <a:masterClrMapping/>
  </p:clrMapOvr>
  <p:transition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5BD3-C46A-40E0-8756-C5F61206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B54C-E3B1-4188-BF79-849BEFCE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480800" cy="5257800"/>
          </a:xfrm>
        </p:spPr>
        <p:txBody>
          <a:bodyPr/>
          <a:lstStyle/>
          <a:p>
            <a:r>
              <a:rPr lang="en-US"/>
              <a:t>Build Image from Publish output</a:t>
            </a:r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EEF49-9472-410C-8751-57C3156E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840"/>
            <a:ext cx="5716150" cy="4685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52A64-5199-471A-B018-6B04EB82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638839"/>
            <a:ext cx="6324600" cy="468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9396"/>
      </p:ext>
    </p:extLst>
  </p:cSld>
  <p:clrMapOvr>
    <a:masterClrMapping/>
  </p:clrMapOvr>
  <p:transition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2.0 </a:t>
            </a:r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05400"/>
          </a:xfrm>
        </p:spPr>
        <p:txBody>
          <a:bodyPr/>
          <a:lstStyle/>
          <a:p>
            <a:r>
              <a:rPr lang="en-US" sz="2000" dirty="0"/>
              <a:t>Powerful framework</a:t>
            </a:r>
          </a:p>
          <a:p>
            <a:pPr lvl="1"/>
            <a:r>
              <a:rPr lang="en-US" sz="1600" dirty="0"/>
              <a:t>End to end client side framework</a:t>
            </a:r>
          </a:p>
          <a:p>
            <a:pPr lvl="1"/>
            <a:r>
              <a:rPr lang="en-US" sz="1600"/>
              <a:t>Modular JavaScript using TypeScript</a:t>
            </a:r>
            <a:endParaRPr lang="en-US" sz="1600" dirty="0"/>
          </a:p>
          <a:p>
            <a:pPr lvl="1"/>
            <a:r>
              <a:rPr lang="en-US" sz="1600" dirty="0"/>
              <a:t>Two way databinding</a:t>
            </a:r>
          </a:p>
          <a:p>
            <a:r>
              <a:rPr lang="en-US" sz="2000" dirty="0" err="1"/>
              <a:t>DataBinding</a:t>
            </a:r>
            <a:r>
              <a:rPr lang="en-US" sz="2000" dirty="0"/>
              <a:t> changes Everything!</a:t>
            </a:r>
          </a:p>
          <a:p>
            <a:pPr lvl="1"/>
            <a:r>
              <a:rPr lang="en-US" sz="1600" dirty="0"/>
              <a:t>Separation of code and DOM Manipulation</a:t>
            </a:r>
          </a:p>
          <a:p>
            <a:pPr lvl="1"/>
            <a:r>
              <a:rPr lang="en-US" sz="1600" dirty="0"/>
              <a:t>Model updates bind DOM values</a:t>
            </a:r>
          </a:p>
          <a:p>
            <a:pPr lvl="1"/>
            <a:r>
              <a:rPr lang="en-US" sz="1600" dirty="0"/>
              <a:t>Changes are real-time </a:t>
            </a:r>
          </a:p>
          <a:p>
            <a:r>
              <a:rPr lang="en-US" sz="2000" dirty="0"/>
              <a:t>Learning Curve</a:t>
            </a:r>
          </a:p>
          <a:p>
            <a:pPr lvl="1"/>
            <a:r>
              <a:rPr lang="en-US" sz="1600" dirty="0"/>
              <a:t>Initial learning curve </a:t>
            </a:r>
            <a:r>
              <a:rPr lang="en-US" sz="1600"/>
              <a:t>is omnious</a:t>
            </a:r>
          </a:p>
          <a:p>
            <a:pPr lvl="1"/>
            <a:r>
              <a:rPr lang="en-US" sz="1600"/>
              <a:t>Actually building apps is easy through</a:t>
            </a:r>
          </a:p>
          <a:p>
            <a:pPr lvl="1"/>
            <a:r>
              <a:rPr lang="en-US" sz="1600"/>
              <a:t>Once </a:t>
            </a:r>
            <a:r>
              <a:rPr lang="en-US" sz="1600" dirty="0"/>
              <a:t>you learn the 5 or so common concepts</a:t>
            </a:r>
            <a:br>
              <a:rPr lang="en-US" sz="1600" dirty="0"/>
            </a:br>
            <a:r>
              <a:rPr lang="en-US" sz="1600" dirty="0"/>
              <a:t>you can apply them for 90% of what you need to know</a:t>
            </a:r>
          </a:p>
          <a:p>
            <a:pPr lvl="1"/>
            <a:r>
              <a:rPr lang="en-US" sz="1600" dirty="0"/>
              <a:t>Google is your </a:t>
            </a:r>
            <a:r>
              <a:rPr lang="en-US" sz="1600"/>
              <a:t>friend!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3900265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2000"/>
            <a:ext cx="975360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and ASP.NET Core </a:t>
            </a:r>
            <a:r>
              <a:rPr lang="en-US" sz="2400" b="0"/>
              <a:t>(dev)</a:t>
            </a:r>
            <a:endParaRPr lang="en-US" b="0"/>
          </a:p>
        </p:txBody>
      </p:sp>
      <p:pic>
        <p:nvPicPr>
          <p:cNvPr id="10" name="Picture 2" descr="cropped-angular.png (512×51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06909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aspnet cor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354394"/>
            <a:ext cx="1813886" cy="5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1066800" cy="3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48706"/>
      </p:ext>
    </p:extLst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8600" y="-6350"/>
            <a:ext cx="3657600" cy="685800"/>
          </a:xfrm>
        </p:spPr>
        <p:txBody>
          <a:bodyPr/>
          <a:lstStyle/>
          <a:p>
            <a:pPr algn="l"/>
            <a:r>
              <a:rPr lang="en-US" sz="3600"/>
              <a:t>Thank you</a:t>
            </a:r>
            <a:endParaRPr lang="en-US" sz="18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8417" y="1600200"/>
            <a:ext cx="8382000" cy="12573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pl-PL" sz="2000"/>
              <a:t>Github Repo for Sample</a:t>
            </a:r>
            <a:r>
              <a:rPr lang="en-US" sz="2000"/>
              <a:t>s, Slides, Session Notes</a:t>
            </a:r>
            <a:br>
              <a:rPr lang="pl-PL" sz="2000"/>
            </a:br>
            <a:endParaRPr lang="pl-PL" sz="500"/>
          </a:p>
          <a:p>
            <a:pPr algn="r">
              <a:spcBef>
                <a:spcPts val="0"/>
              </a:spcBef>
            </a:pPr>
            <a:r>
              <a:rPr lang="pl-PL" sz="1800">
                <a:solidFill>
                  <a:schemeClr val="accent6"/>
                </a:solidFill>
                <a:hlinkClick r:id="rId2"/>
              </a:rPr>
              <a:t>https://github.com/RickStrahl/DI2017-AspNet-Core-Angular</a:t>
            </a:r>
            <a:endParaRPr lang="en-US" sz="1800">
              <a:solidFill>
                <a:schemeClr val="accent6"/>
              </a:solidFill>
            </a:endParaRPr>
          </a:p>
          <a:p>
            <a:pPr algn="r">
              <a:spcBef>
                <a:spcPts val="0"/>
              </a:spcBef>
            </a:pPr>
            <a:endParaRPr lang="en-US" sz="2400"/>
          </a:p>
          <a:p>
            <a:pPr algn="r">
              <a:spcBef>
                <a:spcPts val="0"/>
              </a:spcBef>
            </a:pPr>
            <a:r>
              <a:rPr lang="en-US" sz="2000"/>
              <a:t>Album Viewer Sample Application</a:t>
            </a:r>
            <a:br>
              <a:rPr lang="pl-PL" sz="2000"/>
            </a:br>
            <a:endParaRPr lang="pl-PL" sz="500"/>
          </a:p>
          <a:p>
            <a:pPr algn="r">
              <a:spcBef>
                <a:spcPts val="0"/>
              </a:spcBef>
            </a:pPr>
            <a:r>
              <a:rPr lang="pl-PL" sz="1800">
                <a:solidFill>
                  <a:schemeClr val="accent6"/>
                </a:solidFill>
                <a:hlinkClick r:id="rId3"/>
              </a:rPr>
              <a:t>https://github.com/RickStrahl/</a:t>
            </a:r>
            <a:r>
              <a:rPr lang="en-US" sz="1800">
                <a:solidFill>
                  <a:schemeClr val="accent6"/>
                </a:solidFill>
                <a:hlinkClick r:id="rId3"/>
              </a:rPr>
              <a:t>AlbumViewerVNext</a:t>
            </a:r>
            <a:br>
              <a:rPr lang="en-US" sz="1800">
                <a:solidFill>
                  <a:schemeClr val="accent6"/>
                </a:solidFill>
              </a:rPr>
            </a:br>
            <a:endParaRPr lang="pl-PL" sz="1800"/>
          </a:p>
          <a:p>
            <a:pPr algn="r">
              <a:spcBef>
                <a:spcPts val="0"/>
              </a:spcBef>
            </a:pPr>
            <a:endParaRPr lang="pl-PL" sz="2000"/>
          </a:p>
          <a:p>
            <a:pPr algn="r">
              <a:spcBef>
                <a:spcPts val="0"/>
              </a:spcBef>
            </a:pPr>
            <a:r>
              <a:rPr lang="pl-PL" sz="2000"/>
              <a:t>Contact Rick</a:t>
            </a:r>
            <a:r>
              <a:rPr lang="en-US" sz="2000"/>
              <a:t>:</a:t>
            </a:r>
            <a:endParaRPr lang="en-US" sz="200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en-US" sz="1600" b="0">
                <a:hlinkClick r:id="rId4"/>
              </a:rPr>
              <a:t>weblog.west-wind.com</a:t>
            </a:r>
            <a:endParaRPr lang="en-US" sz="1600" b="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en-US" sz="1600" b="0">
                <a:hlinkClick r:id="rId5"/>
              </a:rPr>
              <a:t>rstrahl@west-wind.com</a:t>
            </a:r>
            <a:endParaRPr lang="pl-PL" sz="1600" b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pl-PL" sz="1600" b="0">
                <a:hlinkClick r:id="rId6"/>
              </a:rPr>
              <a:t>west-wind.com/contact</a:t>
            </a:r>
            <a:r>
              <a:rPr lang="pl-PL" sz="1600" b="0"/>
              <a:t> </a:t>
            </a:r>
            <a:r>
              <a:rPr lang="en-US" sz="1600" b="0"/>
              <a:t> </a:t>
            </a:r>
            <a:r>
              <a:rPr lang="pl-PL" sz="1600" b="0"/>
              <a:t> </a:t>
            </a:r>
            <a:endParaRPr lang="en-US" sz="1600" b="0" dirty="0"/>
          </a:p>
          <a:p>
            <a:pPr algn="r">
              <a:spcBef>
                <a:spcPts val="0"/>
              </a:spcBef>
              <a:spcAft>
                <a:spcPts val="500"/>
              </a:spcAft>
            </a:pPr>
            <a:r>
              <a:rPr lang="pl-PL" sz="1600" b="0">
                <a:hlinkClick r:id="rId7"/>
              </a:rPr>
              <a:t>@</a:t>
            </a:r>
            <a:r>
              <a:rPr lang="en-US" sz="1600" b="0">
                <a:hlinkClick r:id="rId7"/>
              </a:rPr>
              <a:t>RickStrahl</a:t>
            </a:r>
            <a:r>
              <a:rPr lang="en-US" sz="1600" b="0"/>
              <a:t>  </a:t>
            </a:r>
            <a:endParaRPr lang="en-US" sz="1600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186984"/>
            <a:ext cx="1600200" cy="1567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530" name="Picture 2" descr="West Wind Technologi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9" y="5831708"/>
            <a:ext cx="1734801" cy="41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286469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1ABD97-2E42-4A86-8C14-D7746A55A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Creating Angular Applications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32F2815-AFED-4E14-9E7A-4A29F5D05B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207091563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/>
              <a:t>is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990600"/>
            <a:ext cx="11480800" cy="5105400"/>
          </a:xfrm>
        </p:spPr>
        <p:txBody>
          <a:bodyPr/>
          <a:lstStyle/>
          <a:p>
            <a:r>
              <a:rPr lang="en-US" sz="2400" dirty="0"/>
              <a:t>JavaScript </a:t>
            </a:r>
            <a:r>
              <a:rPr lang="en-US" sz="2400"/>
              <a:t>Application Platform</a:t>
            </a:r>
          </a:p>
          <a:p>
            <a:pPr lvl="1"/>
            <a:r>
              <a:rPr lang="en-US" sz="2000"/>
              <a:t>Full featured framework for building SPA </a:t>
            </a:r>
            <a:r>
              <a:rPr lang="en-US" sz="2000" b="1"/>
              <a:t>Applications</a:t>
            </a:r>
          </a:p>
          <a:p>
            <a:pPr lvl="1"/>
            <a:r>
              <a:rPr lang="en-US" sz="2000" b="1"/>
              <a:t>Not geared for use as a drop-in framework</a:t>
            </a:r>
          </a:p>
          <a:p>
            <a:r>
              <a:rPr lang="en-US" sz="2400"/>
              <a:t>Features</a:t>
            </a:r>
            <a:endParaRPr lang="en-US" sz="2400" dirty="0"/>
          </a:p>
          <a:p>
            <a:pPr lvl="1"/>
            <a:r>
              <a:rPr lang="en-US" sz="2000"/>
              <a:t>Simple Component Model w classes as components</a:t>
            </a:r>
          </a:p>
          <a:p>
            <a:pPr lvl="1"/>
            <a:r>
              <a:rPr lang="en-US" sz="2000"/>
              <a:t>HTML template binding</a:t>
            </a:r>
          </a:p>
          <a:p>
            <a:pPr lvl="1"/>
            <a:r>
              <a:rPr lang="en-US" sz="2000"/>
              <a:t>Client side MVVM </a:t>
            </a:r>
          </a:p>
          <a:p>
            <a:pPr lvl="1"/>
            <a:r>
              <a:rPr lang="en-US" sz="2000"/>
              <a:t>Module system (ES6/Typescript) </a:t>
            </a:r>
          </a:p>
          <a:p>
            <a:pPr lvl="1"/>
            <a:r>
              <a:rPr lang="en-US" sz="2000"/>
              <a:t>Fast, intuitive databinding</a:t>
            </a:r>
          </a:p>
          <a:p>
            <a:pPr lvl="1"/>
            <a:r>
              <a:rPr lang="en-US" sz="2000"/>
              <a:t>Reactive event system (rxJs)</a:t>
            </a:r>
          </a:p>
          <a:p>
            <a:pPr lvl="1"/>
            <a:r>
              <a:rPr lang="en-US" sz="2000"/>
              <a:t>Built-in HTTP support</a:t>
            </a:r>
            <a:endParaRPr lang="en-US" sz="2000" dirty="0"/>
          </a:p>
          <a:p>
            <a:pPr lvl="1"/>
            <a:r>
              <a:rPr lang="en-US" sz="2000"/>
              <a:t>Built-in Form Validation</a:t>
            </a:r>
          </a:p>
          <a:p>
            <a:pPr lvl="1"/>
            <a:r>
              <a:rPr lang="en-US" sz="2000"/>
              <a:t>Built-in Routing</a:t>
            </a:r>
            <a:endParaRPr lang="en-US" sz="2000" dirty="0"/>
          </a:p>
        </p:txBody>
      </p:sp>
      <p:pic>
        <p:nvPicPr>
          <p:cNvPr id="4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-381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77205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Angular?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610600" cy="5334000"/>
          </a:xfrm>
        </p:spPr>
        <p:txBody>
          <a:bodyPr/>
          <a:lstStyle/>
          <a:p>
            <a:r>
              <a:rPr lang="en-US" sz="2000"/>
              <a:t>Declarative </a:t>
            </a:r>
            <a:r>
              <a:rPr lang="en-US" sz="2000" dirty="0"/>
              <a:t>Programming</a:t>
            </a:r>
          </a:p>
          <a:p>
            <a:pPr lvl="1"/>
            <a:r>
              <a:rPr lang="en-US" sz="1600" dirty="0"/>
              <a:t>Write your code to a model not the DOM</a:t>
            </a:r>
          </a:p>
          <a:p>
            <a:pPr lvl="1"/>
            <a:r>
              <a:rPr lang="en-US" sz="1600" dirty="0"/>
              <a:t>Remove DOM spaghetti code</a:t>
            </a:r>
          </a:p>
          <a:p>
            <a:pPr lvl="1"/>
            <a:r>
              <a:rPr lang="en-US" sz="1600" dirty="0"/>
              <a:t>Drastically reduced code size</a:t>
            </a:r>
          </a:p>
          <a:p>
            <a:pPr lvl="1"/>
            <a:r>
              <a:rPr lang="en-US" sz="1600" dirty="0"/>
              <a:t>Data is live – change the value the UI </a:t>
            </a:r>
            <a:r>
              <a:rPr lang="en-US" sz="1600"/>
              <a:t>changes!</a:t>
            </a:r>
          </a:p>
          <a:p>
            <a:pPr lvl="1"/>
            <a:r>
              <a:rPr lang="en-US" sz="1600"/>
              <a:t>Support features: Http, Validation, Routing etc.</a:t>
            </a:r>
            <a:endParaRPr lang="en-US" sz="1600" dirty="0"/>
          </a:p>
          <a:p>
            <a:r>
              <a:rPr lang="en-US" sz="2000" dirty="0"/>
              <a:t>Modular JavaScript</a:t>
            </a:r>
          </a:p>
          <a:p>
            <a:pPr lvl="1"/>
            <a:r>
              <a:rPr lang="en-US" sz="1600"/>
              <a:t>Module system makes imports 'safe'</a:t>
            </a:r>
          </a:p>
          <a:p>
            <a:pPr lvl="1"/>
            <a:r>
              <a:rPr lang="en-US" sz="1600"/>
              <a:t>Dependency Injection declares dependencies up front</a:t>
            </a:r>
            <a:endParaRPr lang="en-US" sz="1600" dirty="0"/>
          </a:p>
          <a:p>
            <a:pPr lvl="1"/>
            <a:r>
              <a:rPr lang="en-US" sz="1600"/>
              <a:t>Atomic code through components as building blocks</a:t>
            </a:r>
          </a:p>
          <a:p>
            <a:r>
              <a:rPr lang="en-US" sz="2000"/>
              <a:t>Full </a:t>
            </a:r>
            <a:r>
              <a:rPr lang="en-US" sz="2000" dirty="0"/>
              <a:t>Featured</a:t>
            </a:r>
          </a:p>
          <a:p>
            <a:pPr lvl="1"/>
            <a:r>
              <a:rPr lang="en-US" sz="1600" dirty="0"/>
              <a:t>Unified paradigm for most application ops</a:t>
            </a:r>
          </a:p>
          <a:p>
            <a:pPr lvl="1"/>
            <a:r>
              <a:rPr lang="en-US" sz="1600" dirty="0"/>
              <a:t>Can be used as </a:t>
            </a:r>
            <a:r>
              <a:rPr lang="en-US" sz="1600"/>
              <a:t>only library</a:t>
            </a:r>
          </a:p>
          <a:p>
            <a:pPr lvl="1"/>
            <a:r>
              <a:rPr lang="en-US" sz="1600"/>
              <a:t>Angular is a platform – everything in one place</a:t>
            </a:r>
            <a:endParaRPr lang="en-US" sz="1600" dirty="0"/>
          </a:p>
        </p:txBody>
      </p:sp>
      <p:pic>
        <p:nvPicPr>
          <p:cNvPr id="5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67232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Angular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11480800" cy="5105400"/>
          </a:xfrm>
        </p:spPr>
        <p:txBody>
          <a:bodyPr/>
          <a:lstStyle/>
          <a:p>
            <a:r>
              <a:rPr lang="en-US"/>
              <a:t>Use the Angular CLI	</a:t>
            </a:r>
          </a:p>
          <a:p>
            <a:pPr lvl="1"/>
            <a:r>
              <a:rPr lang="en-US"/>
              <a:t>Provides most dev/build features in one place</a:t>
            </a:r>
          </a:p>
          <a:p>
            <a:pPr lvl="1"/>
            <a:r>
              <a:rPr lang="en-US" b="1"/>
              <a:t>ng serve</a:t>
            </a:r>
            <a:r>
              <a:rPr lang="en-US"/>
              <a:t> – run live reload web server</a:t>
            </a:r>
          </a:p>
          <a:p>
            <a:pPr lvl="1"/>
            <a:r>
              <a:rPr lang="en-US" b="1"/>
              <a:t>ng build </a:t>
            </a:r>
            <a:r>
              <a:rPr lang="en-US"/>
              <a:t>–</a:t>
            </a:r>
            <a:r>
              <a:rPr lang="en-US" b="1"/>
              <a:t> </a:t>
            </a:r>
            <a:r>
              <a:rPr lang="en-US"/>
              <a:t>build production ready builds</a:t>
            </a:r>
          </a:p>
          <a:p>
            <a:pPr lvl="1"/>
            <a:r>
              <a:rPr lang="en-US" b="1"/>
              <a:t>ng generate</a:t>
            </a:r>
            <a:r>
              <a:rPr lang="en-US"/>
              <a:t> – create new components/services</a:t>
            </a:r>
          </a:p>
          <a:p>
            <a:r>
              <a:rPr lang="en-US"/>
              <a:t>Don't get bogged down</a:t>
            </a:r>
          </a:p>
          <a:p>
            <a:pPr lvl="1"/>
            <a:r>
              <a:rPr lang="en-US"/>
              <a:t>Initially – JUST DO IT!</a:t>
            </a:r>
          </a:p>
          <a:p>
            <a:pPr lvl="1"/>
            <a:r>
              <a:rPr lang="en-US"/>
              <a:t>Create Components</a:t>
            </a:r>
          </a:p>
          <a:p>
            <a:pPr lvl="1"/>
            <a:r>
              <a:rPr lang="en-US"/>
              <a:t>Add Routes</a:t>
            </a:r>
          </a:p>
          <a:p>
            <a:pPr lvl="1"/>
            <a:r>
              <a:rPr lang="en-US"/>
              <a:t>Ignore the pile of tech involved</a:t>
            </a:r>
          </a:p>
          <a:p>
            <a:pPr lvl="1"/>
            <a:r>
              <a:rPr lang="en-US"/>
              <a:t>Pick up the tech as you go and need it</a:t>
            </a:r>
          </a:p>
          <a:p>
            <a:r>
              <a:rPr lang="en-US"/>
              <a:t>Rock on!</a:t>
            </a:r>
          </a:p>
          <a:p>
            <a:pPr lvl="1"/>
            <a:r>
              <a:rPr lang="en-US"/>
              <a:t>After initial tech overload Angular is </a:t>
            </a:r>
            <a:br>
              <a:rPr lang="en-US"/>
            </a:br>
            <a:r>
              <a:rPr lang="en-US" b="1"/>
              <a:t>very productive</a:t>
            </a:r>
          </a:p>
          <a:p>
            <a:endParaRPr lang="en-US"/>
          </a:p>
        </p:txBody>
      </p:sp>
      <p:pic>
        <p:nvPicPr>
          <p:cNvPr id="1026" name="Picture 2" descr="cropped-angular.png (512×51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48" y="-1597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81032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2075" tIns="46038" rIns="92075" bIns="46038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2056</Words>
  <Application>Microsoft Office PowerPoint</Application>
  <PresentationFormat>Widescreen</PresentationFormat>
  <Paragraphs>475</Paragraphs>
  <Slides>50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Consolas</vt:lpstr>
      <vt:lpstr>Segoe UI Light</vt:lpstr>
      <vt:lpstr>Times New Roman</vt:lpstr>
      <vt:lpstr>Verdana</vt:lpstr>
      <vt:lpstr>Wingdings</vt:lpstr>
      <vt:lpstr>devteach-template</vt:lpstr>
      <vt:lpstr>Angular Applications with ASP.NET Core</vt:lpstr>
      <vt:lpstr>About the Presenter</vt:lpstr>
      <vt:lpstr>Modern Web Development</vt:lpstr>
      <vt:lpstr>Angular and ASP.NET Core</vt:lpstr>
      <vt:lpstr>Angular and ASP.NET Core (dev)</vt:lpstr>
      <vt:lpstr>Creating Angular Applications</vt:lpstr>
      <vt:lpstr>What is Angular?</vt:lpstr>
      <vt:lpstr>Why Angular?</vt:lpstr>
      <vt:lpstr>Getting Started with Angular</vt:lpstr>
      <vt:lpstr>Angular Build Process</vt:lpstr>
      <vt:lpstr>Angular/Typescript Build Process</vt:lpstr>
      <vt:lpstr>Typescript</vt:lpstr>
      <vt:lpstr>Start Simple</vt:lpstr>
      <vt:lpstr>Key Features</vt:lpstr>
      <vt:lpstr>What's a Component?</vt:lpstr>
      <vt:lpstr>Angular Classes as Components</vt:lpstr>
      <vt:lpstr>Top Level Composition</vt:lpstr>
      <vt:lpstr>PowerPoint Presentation</vt:lpstr>
      <vt:lpstr>Html View</vt:lpstr>
      <vt:lpstr>Databinding and Forms</vt:lpstr>
      <vt:lpstr>Angular MV*</vt:lpstr>
      <vt:lpstr>Angular Coponent Classes</vt:lpstr>
      <vt:lpstr>ASP.NET Core for Apis</vt:lpstr>
      <vt:lpstr>ASP.NET Core on the Server</vt:lpstr>
      <vt:lpstr>ASP.NET &amp; .NET Core</vt:lpstr>
      <vt:lpstr>ASP.NET Core Basic Concepts</vt:lpstr>
      <vt:lpstr>The more things change…</vt:lpstr>
      <vt:lpstr>API Projects</vt:lpstr>
      <vt:lpstr>.NET Standard</vt:lpstr>
      <vt:lpstr>Angular and ASP.NET Together</vt:lpstr>
      <vt:lpstr>Angular and ASP.NET </vt:lpstr>
      <vt:lpstr>Angular  &amp; ASP.NET Core</vt:lpstr>
      <vt:lpstr>Angular and ASP.NET Core (dev)</vt:lpstr>
      <vt:lpstr>Angular and ASP.NET Core</vt:lpstr>
      <vt:lpstr>Deployment Approaches</vt:lpstr>
      <vt:lpstr>Separation of Concerns</vt:lpstr>
      <vt:lpstr>Angular and ASP.NET Core</vt:lpstr>
      <vt:lpstr>Application Error Handling (server)</vt:lpstr>
      <vt:lpstr>Application Error Handling (server cont.)</vt:lpstr>
      <vt:lpstr>Http Error Handling (client)</vt:lpstr>
      <vt:lpstr>Server Side Authentication</vt:lpstr>
      <vt:lpstr>Simple Authentication (server)</vt:lpstr>
      <vt:lpstr>Client Side Authentication</vt:lpstr>
      <vt:lpstr>ASP.NET Core on IIS</vt:lpstr>
      <vt:lpstr>Let IIS Serve Static Content</vt:lpstr>
      <vt:lpstr>IIS Rewrite Rules for Static Files/HTML 5 Routes</vt:lpstr>
      <vt:lpstr>Publishing ASP.NET Core on IIS</vt:lpstr>
      <vt:lpstr>Creating a Docker Image</vt:lpstr>
      <vt:lpstr>Angular 2.0 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Applications with ASP.NET Core</dc:title>
  <dc:creator/>
  <cp:keywords>Angular,ASP.NET Core,SPA,.NET,.NET Core</cp:keywords>
  <cp:lastModifiedBy/>
  <cp:revision>1</cp:revision>
  <dcterms:created xsi:type="dcterms:W3CDTF">2012-09-09T00:06:24Z</dcterms:created>
  <dcterms:modified xsi:type="dcterms:W3CDTF">2017-11-09T08:48:25Z</dcterms:modified>
</cp:coreProperties>
</file>